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64" r:id="rId3"/>
    <p:sldId id="263" r:id="rId4"/>
    <p:sldId id="260" r:id="rId5"/>
    <p:sldId id="265" r:id="rId6"/>
    <p:sldId id="268" r:id="rId7"/>
    <p:sldId id="257" r:id="rId8"/>
    <p:sldId id="266" r:id="rId9"/>
    <p:sldId id="267" r:id="rId10"/>
    <p:sldId id="271" r:id="rId11"/>
    <p:sldId id="262" r:id="rId12"/>
    <p:sldId id="272"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92" autoAdjust="0"/>
    <p:restoredTop sz="66687" autoAdjust="0"/>
  </p:normalViewPr>
  <p:slideViewPr>
    <p:cSldViewPr snapToGrid="0">
      <p:cViewPr varScale="1">
        <p:scale>
          <a:sx n="57" d="100"/>
          <a:sy n="57" d="100"/>
        </p:scale>
        <p:origin x="1450" y="5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0B031F-3639-42D1-8739-E7EE2E0A0D0E}" type="datetimeFigureOut">
              <a:rPr lang="en-US" smtClean="0"/>
              <a:t>8/20/2019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9A5C4A-C9C9-474C-BE52-E9011CC79203}" type="slidenum">
              <a:rPr lang="en-US" smtClean="0"/>
              <a:t>‹#›</a:t>
            </a:fld>
            <a:endParaRPr lang="en-US"/>
          </a:p>
        </p:txBody>
      </p:sp>
    </p:spTree>
    <p:extLst>
      <p:ext uri="{BB962C8B-B14F-4D97-AF65-F5344CB8AC3E}">
        <p14:creationId xmlns:p14="http://schemas.microsoft.com/office/powerpoint/2010/main" val="2819397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Gratitude/appreciation</a:t>
            </a:r>
          </a:p>
          <a:p>
            <a:endParaRPr lang="en-US" dirty="0"/>
          </a:p>
        </p:txBody>
      </p:sp>
      <p:sp>
        <p:nvSpPr>
          <p:cNvPr id="4" name="Slide Number Placeholder 3"/>
          <p:cNvSpPr>
            <a:spLocks noGrp="1"/>
          </p:cNvSpPr>
          <p:nvPr>
            <p:ph type="sldNum" sz="quarter" idx="5"/>
          </p:nvPr>
        </p:nvSpPr>
        <p:spPr/>
        <p:txBody>
          <a:bodyPr/>
          <a:lstStyle/>
          <a:p>
            <a:fld id="{8C9A5C4A-C9C9-474C-BE52-E9011CC79203}" type="slidenum">
              <a:rPr lang="en-US" smtClean="0"/>
              <a:t>1</a:t>
            </a:fld>
            <a:endParaRPr lang="en-US"/>
          </a:p>
        </p:txBody>
      </p:sp>
    </p:spTree>
    <p:extLst>
      <p:ext uri="{BB962C8B-B14F-4D97-AF65-F5344CB8AC3E}">
        <p14:creationId xmlns:p14="http://schemas.microsoft.com/office/powerpoint/2010/main" val="20759168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Behaviors: Frustration because the child knew better. Many bx are the result of emotions that got out of control and not willful disobedience. Survival </a:t>
            </a:r>
          </a:p>
          <a:p>
            <a:endParaRPr lang="en-US" dirty="0"/>
          </a:p>
          <a:p>
            <a:r>
              <a:rPr lang="en-US" dirty="0"/>
              <a:t>We all act out when we are scared or upset. Based on their previous histories, our kiddos often expect the worst and views everyone in their life as a potential threat (this is some of the material that Jenna was walking us through earlier).  Children who have been abused or neglected develop strategies for staying safe that involve not letting </a:t>
            </a:r>
            <a:r>
              <a:rPr lang="en-US" dirty="0" err="1"/>
              <a:t>adjulst</a:t>
            </a:r>
            <a:r>
              <a:rPr lang="en-US" dirty="0"/>
              <a:t> get in control. These behaviors can upset adults, and adults can become authoritarian or aggressive. This confirms </a:t>
            </a:r>
            <a:r>
              <a:rPr lang="en-US" dirty="0" err="1"/>
              <a:t>fo</a:t>
            </a:r>
            <a:r>
              <a:rPr lang="en-US" dirty="0"/>
              <a:t> the child that they should not let their </a:t>
            </a:r>
            <a:r>
              <a:rPr lang="en-US" dirty="0" err="1"/>
              <a:t>defensesdown</a:t>
            </a:r>
            <a:r>
              <a:rPr lang="en-US" dirty="0"/>
              <a:t> and that they need to remain </a:t>
            </a:r>
            <a:r>
              <a:rPr lang="en-US"/>
              <a:t>in control.</a:t>
            </a:r>
            <a:endParaRPr lang="en-US" dirty="0"/>
          </a:p>
        </p:txBody>
      </p:sp>
      <p:sp>
        <p:nvSpPr>
          <p:cNvPr id="4" name="Slide Number Placeholder 3"/>
          <p:cNvSpPr>
            <a:spLocks noGrp="1"/>
          </p:cNvSpPr>
          <p:nvPr>
            <p:ph type="sldNum" sz="quarter" idx="5"/>
          </p:nvPr>
        </p:nvSpPr>
        <p:spPr/>
        <p:txBody>
          <a:bodyPr/>
          <a:lstStyle/>
          <a:p>
            <a:fld id="{8C9A5C4A-C9C9-474C-BE52-E9011CC79203}" type="slidenum">
              <a:rPr lang="en-US" smtClean="0"/>
              <a:t>13</a:t>
            </a:fld>
            <a:endParaRPr lang="en-US"/>
          </a:p>
        </p:txBody>
      </p:sp>
    </p:spTree>
    <p:extLst>
      <p:ext uri="{BB962C8B-B14F-4D97-AF65-F5344CB8AC3E}">
        <p14:creationId xmlns:p14="http://schemas.microsoft.com/office/powerpoint/2010/main" val="1299708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9A5C4A-C9C9-474C-BE52-E9011CC79203}" type="slidenum">
              <a:rPr lang="en-US" smtClean="0"/>
              <a:t>14</a:t>
            </a:fld>
            <a:endParaRPr lang="en-US"/>
          </a:p>
        </p:txBody>
      </p:sp>
    </p:spTree>
    <p:extLst>
      <p:ext uri="{BB962C8B-B14F-4D97-AF65-F5344CB8AC3E}">
        <p14:creationId xmlns:p14="http://schemas.microsoft.com/office/powerpoint/2010/main" val="2240710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9A5C4A-C9C9-474C-BE52-E9011CC79203}" type="slidenum">
              <a:rPr lang="en-US" smtClean="0"/>
              <a:t>2</a:t>
            </a:fld>
            <a:endParaRPr lang="en-US"/>
          </a:p>
        </p:txBody>
      </p:sp>
    </p:spTree>
    <p:extLst>
      <p:ext uri="{BB962C8B-B14F-4D97-AF65-F5344CB8AC3E}">
        <p14:creationId xmlns:p14="http://schemas.microsoft.com/office/powerpoint/2010/main" val="841560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9A5C4A-C9C9-474C-BE52-E9011CC79203}" type="slidenum">
              <a:rPr lang="en-US" smtClean="0"/>
              <a:t>3</a:t>
            </a:fld>
            <a:endParaRPr lang="en-US"/>
          </a:p>
        </p:txBody>
      </p:sp>
    </p:spTree>
    <p:extLst>
      <p:ext uri="{BB962C8B-B14F-4D97-AF65-F5344CB8AC3E}">
        <p14:creationId xmlns:p14="http://schemas.microsoft.com/office/powerpoint/2010/main" val="3748538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Dan Siegel competence video – look at last weeks slide set</a:t>
            </a:r>
          </a:p>
          <a:p>
            <a:r>
              <a:rPr lang="en-US" dirty="0"/>
              <a:t>What are your parenting triggers? Things that ignite the fire within you. Lead to your yelling, getting angry and upset. </a:t>
            </a:r>
          </a:p>
          <a:p>
            <a:r>
              <a:rPr lang="en-US" dirty="0"/>
              <a:t>Most people don’t take the time to stop and think about what triggered their response </a:t>
            </a:r>
          </a:p>
          <a:p>
            <a:endParaRPr lang="en-US" dirty="0"/>
          </a:p>
          <a:p>
            <a:r>
              <a:rPr lang="en-US" dirty="0"/>
              <a:t>A few things that parents often thing but rarely say out loud. </a:t>
            </a:r>
          </a:p>
          <a:p>
            <a:endParaRPr lang="en-US" dirty="0"/>
          </a:p>
          <a:p>
            <a:r>
              <a:rPr lang="en-US" dirty="0"/>
              <a:t>If a </a:t>
            </a:r>
            <a:r>
              <a:rPr lang="en-US" dirty="0" err="1"/>
              <a:t>parentn</a:t>
            </a:r>
            <a:r>
              <a:rPr lang="en-US" dirty="0"/>
              <a:t> is stressed or anxious in response to the child’s behavior, threat messages will be transferred to their child through body language and voice tone. Children who have experienced abuse, neglect or other traumas will be especially sensitive to the parent’s verbal and non-verbal bx.  It is important to recognize and deal with your own anger in difficult moments with your children. </a:t>
            </a:r>
          </a:p>
        </p:txBody>
      </p:sp>
      <p:sp>
        <p:nvSpPr>
          <p:cNvPr id="4" name="Slide Number Placeholder 3"/>
          <p:cNvSpPr>
            <a:spLocks noGrp="1"/>
          </p:cNvSpPr>
          <p:nvPr>
            <p:ph type="sldNum" sz="quarter" idx="5"/>
          </p:nvPr>
        </p:nvSpPr>
        <p:spPr/>
        <p:txBody>
          <a:bodyPr/>
          <a:lstStyle/>
          <a:p>
            <a:fld id="{8C9A5C4A-C9C9-474C-BE52-E9011CC79203}" type="slidenum">
              <a:rPr lang="en-US" smtClean="0"/>
              <a:t>4</a:t>
            </a:fld>
            <a:endParaRPr lang="en-US"/>
          </a:p>
        </p:txBody>
      </p:sp>
    </p:spTree>
    <p:extLst>
      <p:ext uri="{BB962C8B-B14F-4D97-AF65-F5344CB8AC3E}">
        <p14:creationId xmlns:p14="http://schemas.microsoft.com/office/powerpoint/2010/main" val="3253736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healthy caregiver responses  and tools including 1 physical thing you can do, 1 short phrase you can say &amp; 1 thing you can manage in the environment to help kids cope/re-regulate)</a:t>
            </a:r>
          </a:p>
          <a:p>
            <a:endParaRPr lang="en-US" dirty="0"/>
          </a:p>
          <a:p>
            <a:r>
              <a:rPr lang="en-US" dirty="0"/>
              <a:t>Doing the best the can</a:t>
            </a:r>
          </a:p>
          <a:p>
            <a:r>
              <a:rPr lang="en-US" dirty="0"/>
              <a:t>Attention to bids of attunement: A child is motivated to bid for caregiver’s attention, reassurance, comfort and protection. Caregiver attunement to these bids conveys to the child that they are loved, heard and understood.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Strategy of </a:t>
            </a:r>
            <a:r>
              <a:rPr lang="en-US" dirty="0" err="1"/>
              <a:t>forcasting</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Anticipate bx: grocery store, school, parents visiting, </a:t>
            </a:r>
            <a:endParaRPr lang="en-US" sz="1200" b="0" i="0" kern="1200" dirty="0">
              <a:solidFill>
                <a:schemeClr val="tx1"/>
              </a:solidFill>
              <a:effectLst/>
              <a:latin typeface="+mn-lt"/>
              <a:ea typeface="+mn-ea"/>
              <a:cs typeface="+mn-cs"/>
            </a:endParaRPr>
          </a:p>
          <a:p>
            <a:pPr rtl="0"/>
            <a:r>
              <a:rPr lang="en-US" sz="1200" b="0" i="0" kern="1200" dirty="0">
                <a:solidFill>
                  <a:schemeClr val="tx1"/>
                </a:solidFill>
                <a:effectLst/>
                <a:latin typeface="+mn-lt"/>
                <a:ea typeface="+mn-ea"/>
                <a:cs typeface="+mn-cs"/>
              </a:rPr>
              <a:t>Your in the grocery store, your child is … and by the way this is an example of what Jenna is talking about – here is what you are feeling, this is what your child is feeling – and here is an example</a:t>
            </a:r>
          </a:p>
        </p:txBody>
      </p:sp>
      <p:sp>
        <p:nvSpPr>
          <p:cNvPr id="4" name="Slide Number Placeholder 3"/>
          <p:cNvSpPr>
            <a:spLocks noGrp="1"/>
          </p:cNvSpPr>
          <p:nvPr>
            <p:ph type="sldNum" sz="quarter" idx="5"/>
          </p:nvPr>
        </p:nvSpPr>
        <p:spPr/>
        <p:txBody>
          <a:bodyPr/>
          <a:lstStyle/>
          <a:p>
            <a:fld id="{8C9A5C4A-C9C9-474C-BE52-E9011CC79203}" type="slidenum">
              <a:rPr lang="en-US" smtClean="0"/>
              <a:t>5</a:t>
            </a:fld>
            <a:endParaRPr lang="en-US"/>
          </a:p>
        </p:txBody>
      </p:sp>
    </p:spTree>
    <p:extLst>
      <p:ext uri="{BB962C8B-B14F-4D97-AF65-F5344CB8AC3E}">
        <p14:creationId xmlns:p14="http://schemas.microsoft.com/office/powerpoint/2010/main" val="4213947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you have learned about some of the underlying issues that our children are wrestling with, We will go through a few of these and talk about specific interventions. </a:t>
            </a:r>
          </a:p>
          <a:p>
            <a:endParaRPr lang="en-US" dirty="0"/>
          </a:p>
          <a:p>
            <a:pPr rtl="0"/>
            <a:r>
              <a:rPr lang="en-US" sz="1200" b="0" i="0" kern="1200" dirty="0">
                <a:solidFill>
                  <a:schemeClr val="tx1"/>
                </a:solidFill>
                <a:effectLst/>
                <a:latin typeface="+mn-lt"/>
                <a:ea typeface="+mn-ea"/>
                <a:cs typeface="+mn-cs"/>
              </a:rPr>
              <a:t>1. Fear - In terms of Hypervigilance and Dissociation (Physiological response, Negative Cognitions, Quotes from clients)</a:t>
            </a:r>
          </a:p>
          <a:p>
            <a:pPr rtl="0"/>
            <a:r>
              <a:rPr lang="en-US" sz="1200" b="0" i="0" kern="1200" dirty="0">
                <a:solidFill>
                  <a:schemeClr val="tx1"/>
                </a:solidFill>
                <a:effectLst/>
                <a:latin typeface="+mn-lt"/>
                <a:ea typeface="+mn-ea"/>
                <a:cs typeface="+mn-cs"/>
              </a:rPr>
              <a:t>2. Anger - (Modeling-Harlow experiments, Neurobiology of Trauma Bonds, Righteous Anger) </a:t>
            </a:r>
          </a:p>
          <a:p>
            <a:pPr rtl="0"/>
            <a:r>
              <a:rPr lang="en-US" sz="1200" b="0" i="0" kern="1200" dirty="0">
                <a:solidFill>
                  <a:schemeClr val="tx1"/>
                </a:solidFill>
                <a:effectLst/>
                <a:latin typeface="+mn-lt"/>
                <a:ea typeface="+mn-ea"/>
                <a:cs typeface="+mn-cs"/>
              </a:rPr>
              <a:t>3. Shame (Negative Cognitions, Shame Compass) </a:t>
            </a:r>
          </a:p>
          <a:p>
            <a:pPr rtl="0"/>
            <a:r>
              <a:rPr lang="en-US" sz="1200" b="0" i="0" kern="1200" dirty="0">
                <a:solidFill>
                  <a:schemeClr val="tx1"/>
                </a:solidFill>
                <a:effectLst/>
                <a:latin typeface="+mn-lt"/>
                <a:ea typeface="+mn-ea"/>
                <a:cs typeface="+mn-cs"/>
              </a:rPr>
              <a:t>4. Polarized Thinking (ex: Naive view of the world AND Paranoid view at the same time) </a:t>
            </a:r>
          </a:p>
          <a:p>
            <a:endParaRPr lang="en-US" dirty="0"/>
          </a:p>
        </p:txBody>
      </p:sp>
      <p:sp>
        <p:nvSpPr>
          <p:cNvPr id="4" name="Slide Number Placeholder 3"/>
          <p:cNvSpPr>
            <a:spLocks noGrp="1"/>
          </p:cNvSpPr>
          <p:nvPr>
            <p:ph type="sldNum" sz="quarter" idx="5"/>
          </p:nvPr>
        </p:nvSpPr>
        <p:spPr/>
        <p:txBody>
          <a:bodyPr/>
          <a:lstStyle/>
          <a:p>
            <a:fld id="{8C9A5C4A-C9C9-474C-BE52-E9011CC79203}" type="slidenum">
              <a:rPr lang="en-US" smtClean="0"/>
              <a:t>6</a:t>
            </a:fld>
            <a:endParaRPr lang="en-US"/>
          </a:p>
        </p:txBody>
      </p:sp>
    </p:spTree>
    <p:extLst>
      <p:ext uri="{BB962C8B-B14F-4D97-AF65-F5344CB8AC3E}">
        <p14:creationId xmlns:p14="http://schemas.microsoft.com/office/powerpoint/2010/main" val="19204676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Kodak Moments: I see you statements. I see that you shared your toy with Joe</a:t>
            </a:r>
          </a:p>
          <a:p>
            <a:r>
              <a:rPr lang="en-US" dirty="0"/>
              <a:t>Polaroid Moments: Adding a value to the kodak moment. I see that you shared your toy with Joe and that means you are kind and considerate.</a:t>
            </a:r>
          </a:p>
          <a:p>
            <a:r>
              <a:rPr lang="en-US" dirty="0"/>
              <a:t>The Canon: Define what is not happening and what could be happening: Right now you could be keeping all of the toys to yourself, but you are choosing to share them with Joe</a:t>
            </a:r>
          </a:p>
          <a:p>
            <a:r>
              <a:rPr lang="en-US" dirty="0"/>
              <a:t>When trainers began training Shamu to jump out of the water, they started small with having him swim over a rope on the bottom of the pool. They slowly began to raise the rope higher and higher and give him fish as rewards. Eventually he wat able to </a:t>
            </a:r>
            <a:r>
              <a:rPr lang="en-US" dirty="0" err="1"/>
              <a:t>jupu</a:t>
            </a:r>
            <a:r>
              <a:rPr lang="en-US" dirty="0"/>
              <a:t> out of the water.  Many children with challenging and difficult behaviors need the bar of expectations to be lowered and need to be praised for small and minor things to build them up be </a:t>
            </a:r>
            <a:r>
              <a:rPr lang="en-US" dirty="0" err="1"/>
              <a:t>be</a:t>
            </a:r>
            <a:r>
              <a:rPr lang="en-US" dirty="0"/>
              <a:t> able to be successful at larger things. Example: lowered expectations: praise for getting dressed, getting out of bed, sitting in a chair, etc.</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Nurtured heart – my little pony story, trusting my son, other examples during anger/impulsivity</a:t>
            </a:r>
          </a:p>
          <a:p>
            <a:endParaRPr lang="en-US" dirty="0"/>
          </a:p>
          <a:p>
            <a:endParaRPr lang="en-US" dirty="0"/>
          </a:p>
        </p:txBody>
      </p:sp>
      <p:sp>
        <p:nvSpPr>
          <p:cNvPr id="4" name="Slide Number Placeholder 3"/>
          <p:cNvSpPr>
            <a:spLocks noGrp="1"/>
          </p:cNvSpPr>
          <p:nvPr>
            <p:ph type="sldNum" sz="quarter" idx="5"/>
          </p:nvPr>
        </p:nvSpPr>
        <p:spPr/>
        <p:txBody>
          <a:bodyPr/>
          <a:lstStyle/>
          <a:p>
            <a:fld id="{8C9A5C4A-C9C9-474C-BE52-E9011CC79203}" type="slidenum">
              <a:rPr lang="en-US" smtClean="0"/>
              <a:t>7</a:t>
            </a:fld>
            <a:endParaRPr lang="en-US"/>
          </a:p>
        </p:txBody>
      </p:sp>
    </p:spTree>
    <p:extLst>
      <p:ext uri="{BB962C8B-B14F-4D97-AF65-F5344CB8AC3E}">
        <p14:creationId xmlns:p14="http://schemas.microsoft.com/office/powerpoint/2010/main" val="3079537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does that baby need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Tbri</a:t>
            </a:r>
            <a:r>
              <a:rPr lang="en-US" dirty="0"/>
              <a:t> – more connected, content, correct the problem… </a:t>
            </a:r>
          </a:p>
          <a:p>
            <a:r>
              <a:rPr lang="en-US" dirty="0" err="1"/>
              <a:t>Im</a:t>
            </a:r>
            <a:r>
              <a:rPr lang="en-US" dirty="0"/>
              <a:t> going stay right here</a:t>
            </a:r>
          </a:p>
          <a:p>
            <a:endParaRPr lang="en-US" dirty="0"/>
          </a:p>
        </p:txBody>
      </p:sp>
      <p:sp>
        <p:nvSpPr>
          <p:cNvPr id="4" name="Slide Number Placeholder 3"/>
          <p:cNvSpPr>
            <a:spLocks noGrp="1"/>
          </p:cNvSpPr>
          <p:nvPr>
            <p:ph type="sldNum" sz="quarter" idx="5"/>
          </p:nvPr>
        </p:nvSpPr>
        <p:spPr/>
        <p:txBody>
          <a:bodyPr/>
          <a:lstStyle/>
          <a:p>
            <a:fld id="{8C9A5C4A-C9C9-474C-BE52-E9011CC79203}" type="slidenum">
              <a:rPr lang="en-US" smtClean="0"/>
              <a:t>8</a:t>
            </a:fld>
            <a:endParaRPr lang="en-US"/>
          </a:p>
        </p:txBody>
      </p:sp>
    </p:spTree>
    <p:extLst>
      <p:ext uri="{BB962C8B-B14F-4D97-AF65-F5344CB8AC3E}">
        <p14:creationId xmlns:p14="http://schemas.microsoft.com/office/powerpoint/2010/main" val="38682635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 regulate/ down regulate, Sesame street belly breath, cookie monster</a:t>
            </a:r>
          </a:p>
          <a:p>
            <a:r>
              <a:rPr lang="en-US" dirty="0"/>
              <a:t>Mindful practice .. Step in between stimulus and response. Just like we do physical </a:t>
            </a:r>
            <a:r>
              <a:rPr lang="en-US" dirty="0" err="1"/>
              <a:t>excercize</a:t>
            </a:r>
            <a:r>
              <a:rPr lang="en-US" dirty="0"/>
              <a:t> to keep ourselves strong and to build strength. Mindfulness practices build the strength in our brain and in our biology to </a:t>
            </a:r>
          </a:p>
          <a:p>
            <a:endParaRPr lang="en-US" dirty="0"/>
          </a:p>
          <a:p>
            <a:r>
              <a:rPr lang="en-US" dirty="0"/>
              <a:t>Reflective Listening</a:t>
            </a:r>
          </a:p>
          <a:p>
            <a:endParaRPr lang="en-US" dirty="0"/>
          </a:p>
        </p:txBody>
      </p:sp>
      <p:sp>
        <p:nvSpPr>
          <p:cNvPr id="4" name="Slide Number Placeholder 3"/>
          <p:cNvSpPr>
            <a:spLocks noGrp="1"/>
          </p:cNvSpPr>
          <p:nvPr>
            <p:ph type="sldNum" sz="quarter" idx="5"/>
          </p:nvPr>
        </p:nvSpPr>
        <p:spPr/>
        <p:txBody>
          <a:bodyPr/>
          <a:lstStyle/>
          <a:p>
            <a:fld id="{8C9A5C4A-C9C9-474C-BE52-E9011CC79203}" type="slidenum">
              <a:rPr lang="en-US" smtClean="0"/>
              <a:t>12</a:t>
            </a:fld>
            <a:endParaRPr lang="en-US"/>
          </a:p>
        </p:txBody>
      </p:sp>
    </p:spTree>
    <p:extLst>
      <p:ext uri="{BB962C8B-B14F-4D97-AF65-F5344CB8AC3E}">
        <p14:creationId xmlns:p14="http://schemas.microsoft.com/office/powerpoint/2010/main" val="494992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8/20/2019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8/20/2019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8/20/2019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8/20/2019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8/20/2019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8/20/2019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8/20/2019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8/20/2019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8/20/2019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764F3-8424-4738-904A-316160B9D3AE}"/>
              </a:ext>
            </a:extLst>
          </p:cNvPr>
          <p:cNvSpPr>
            <a:spLocks noGrp="1"/>
          </p:cNvSpPr>
          <p:nvPr>
            <p:ph type="ctrTitle"/>
          </p:nvPr>
        </p:nvSpPr>
        <p:spPr/>
        <p:txBody>
          <a:bodyPr/>
          <a:lstStyle/>
          <a:p>
            <a:r>
              <a:rPr lang="en-US" dirty="0"/>
              <a:t>Healing</a:t>
            </a:r>
          </a:p>
        </p:txBody>
      </p:sp>
      <p:sp>
        <p:nvSpPr>
          <p:cNvPr id="3" name="Subtitle 2">
            <a:extLst>
              <a:ext uri="{FF2B5EF4-FFF2-40B4-BE49-F238E27FC236}">
                <a16:creationId xmlns:a16="http://schemas.microsoft.com/office/drawing/2014/main" id="{EA2C9749-8F1C-4788-8EF6-ED06673E472F}"/>
              </a:ext>
            </a:extLst>
          </p:cNvPr>
          <p:cNvSpPr>
            <a:spLocks noGrp="1"/>
          </p:cNvSpPr>
          <p:nvPr>
            <p:ph type="subTitle" idx="1"/>
          </p:nvPr>
        </p:nvSpPr>
        <p:spPr/>
        <p:txBody>
          <a:bodyPr/>
          <a:lstStyle/>
          <a:p>
            <a:r>
              <a:rPr lang="en-US" dirty="0"/>
              <a:t>Healthy Caregiver Responses</a:t>
            </a:r>
          </a:p>
        </p:txBody>
      </p:sp>
    </p:spTree>
    <p:extLst>
      <p:ext uri="{BB962C8B-B14F-4D97-AF65-F5344CB8AC3E}">
        <p14:creationId xmlns:p14="http://schemas.microsoft.com/office/powerpoint/2010/main" val="2035692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40F3F-6A67-4309-8EF4-985875F59C02}"/>
              </a:ext>
            </a:extLst>
          </p:cNvPr>
          <p:cNvSpPr>
            <a:spLocks noGrp="1"/>
          </p:cNvSpPr>
          <p:nvPr>
            <p:ph type="title"/>
          </p:nvPr>
        </p:nvSpPr>
        <p:spPr/>
        <p:txBody>
          <a:bodyPr/>
          <a:lstStyle/>
          <a:p>
            <a:r>
              <a:rPr lang="en-US" dirty="0"/>
              <a:t>Self Regulation</a:t>
            </a:r>
          </a:p>
        </p:txBody>
      </p:sp>
      <p:sp>
        <p:nvSpPr>
          <p:cNvPr id="3" name="Text Placeholder 2">
            <a:extLst>
              <a:ext uri="{FF2B5EF4-FFF2-40B4-BE49-F238E27FC236}">
                <a16:creationId xmlns:a16="http://schemas.microsoft.com/office/drawing/2014/main" id="{DC1C3988-E587-4170-9499-EDB2DA21F48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65683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A6D31-8EAA-4C8D-A677-57F7EEC88F14}"/>
              </a:ext>
            </a:extLst>
          </p:cNvPr>
          <p:cNvSpPr>
            <a:spLocks noGrp="1"/>
          </p:cNvSpPr>
          <p:nvPr>
            <p:ph type="title"/>
          </p:nvPr>
        </p:nvSpPr>
        <p:spPr>
          <a:xfrm>
            <a:off x="7746275" y="666204"/>
            <a:ext cx="4219302" cy="5525590"/>
          </a:xfrm>
        </p:spPr>
        <p:txBody>
          <a:bodyPr>
            <a:normAutofit/>
          </a:bodyPr>
          <a:lstStyle/>
          <a:p>
            <a:pPr algn="ctr"/>
            <a:r>
              <a:rPr lang="en-US" sz="3600" dirty="0"/>
              <a:t>Regulation is relationship dependent</a:t>
            </a:r>
            <a:br>
              <a:rPr lang="en-US" sz="3600" dirty="0"/>
            </a:br>
            <a:br>
              <a:rPr lang="en-US" sz="3600" dirty="0"/>
            </a:br>
            <a:br>
              <a:rPr lang="en-US" sz="3600" dirty="0"/>
            </a:br>
            <a:br>
              <a:rPr lang="en-US" dirty="0"/>
            </a:br>
            <a:endParaRPr lang="en-US" dirty="0"/>
          </a:p>
        </p:txBody>
      </p:sp>
      <p:pic>
        <p:nvPicPr>
          <p:cNvPr id="5" name="Content Placeholder 4">
            <a:extLst>
              <a:ext uri="{FF2B5EF4-FFF2-40B4-BE49-F238E27FC236}">
                <a16:creationId xmlns:a16="http://schemas.microsoft.com/office/drawing/2014/main" id="{5AE53FD8-2A57-4585-BA59-FCC0D5D97916}"/>
              </a:ext>
            </a:extLst>
          </p:cNvPr>
          <p:cNvPicPr>
            <a:picLocks noGrp="1" noChangeAspect="1"/>
          </p:cNvPicPr>
          <p:nvPr>
            <p:ph idx="1"/>
          </p:nvPr>
        </p:nvPicPr>
        <p:blipFill>
          <a:blip r:embed="rId2"/>
          <a:stretch>
            <a:fillRect/>
          </a:stretch>
        </p:blipFill>
        <p:spPr>
          <a:xfrm>
            <a:off x="554375" y="1210169"/>
            <a:ext cx="6668616" cy="4437661"/>
          </a:xfrm>
          <a:prstGeom prst="rect">
            <a:avLst/>
          </a:prstGeom>
        </p:spPr>
      </p:pic>
    </p:spTree>
    <p:extLst>
      <p:ext uri="{BB962C8B-B14F-4D97-AF65-F5344CB8AC3E}">
        <p14:creationId xmlns:p14="http://schemas.microsoft.com/office/powerpoint/2010/main" val="1317456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3016D-C9F7-4FFC-B6A4-A4829D4C9146}"/>
              </a:ext>
            </a:extLst>
          </p:cNvPr>
          <p:cNvSpPr>
            <a:spLocks noGrp="1"/>
          </p:cNvSpPr>
          <p:nvPr>
            <p:ph type="title"/>
          </p:nvPr>
        </p:nvSpPr>
        <p:spPr/>
        <p:txBody>
          <a:bodyPr/>
          <a:lstStyle/>
          <a:p>
            <a:r>
              <a:rPr lang="en-US" dirty="0"/>
              <a:t>Developing self regulation</a:t>
            </a:r>
          </a:p>
        </p:txBody>
      </p:sp>
      <p:sp>
        <p:nvSpPr>
          <p:cNvPr id="3" name="Content Placeholder 2">
            <a:extLst>
              <a:ext uri="{FF2B5EF4-FFF2-40B4-BE49-F238E27FC236}">
                <a16:creationId xmlns:a16="http://schemas.microsoft.com/office/drawing/2014/main" id="{09DFECBA-2955-4E72-9315-BBE753E796F8}"/>
              </a:ext>
            </a:extLst>
          </p:cNvPr>
          <p:cNvSpPr>
            <a:spLocks noGrp="1"/>
          </p:cNvSpPr>
          <p:nvPr>
            <p:ph idx="1"/>
          </p:nvPr>
        </p:nvSpPr>
        <p:spPr/>
        <p:txBody>
          <a:bodyPr>
            <a:normAutofit/>
          </a:bodyPr>
          <a:lstStyle/>
          <a:p>
            <a:pPr marL="0" indent="0">
              <a:buNone/>
            </a:pPr>
            <a:r>
              <a:rPr lang="en-US" sz="4800" dirty="0"/>
              <a:t>Helping your child to regulate 	improves development of their</a:t>
            </a:r>
          </a:p>
          <a:p>
            <a:pPr marL="0" indent="0">
              <a:buNone/>
            </a:pPr>
            <a:r>
              <a:rPr lang="en-US" sz="4800" dirty="0"/>
              <a:t>		own Self Regulation</a:t>
            </a:r>
          </a:p>
          <a:p>
            <a:pPr marL="0" indent="0">
              <a:buNone/>
            </a:pPr>
            <a:endParaRPr lang="en-US" sz="4800" dirty="0"/>
          </a:p>
        </p:txBody>
      </p:sp>
    </p:spTree>
    <p:extLst>
      <p:ext uri="{BB962C8B-B14F-4D97-AF65-F5344CB8AC3E}">
        <p14:creationId xmlns:p14="http://schemas.microsoft.com/office/powerpoint/2010/main" val="2121911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A6D31-8EAA-4C8D-A677-57F7EEC88F14}"/>
              </a:ext>
            </a:extLst>
          </p:cNvPr>
          <p:cNvSpPr>
            <a:spLocks noGrp="1"/>
          </p:cNvSpPr>
          <p:nvPr>
            <p:ph type="title"/>
          </p:nvPr>
        </p:nvSpPr>
        <p:spPr>
          <a:xfrm>
            <a:off x="7746274" y="209005"/>
            <a:ext cx="4445726" cy="5408024"/>
          </a:xfrm>
        </p:spPr>
        <p:txBody>
          <a:bodyPr>
            <a:normAutofit/>
          </a:bodyPr>
          <a:lstStyle/>
          <a:p>
            <a:pPr algn="ctr"/>
            <a:r>
              <a:rPr lang="en-US" sz="3600" dirty="0"/>
              <a:t>Survival Strategies </a:t>
            </a:r>
            <a:br>
              <a:rPr lang="en-US" sz="3600" dirty="0"/>
            </a:br>
            <a:br>
              <a:rPr lang="en-US" sz="3600" dirty="0"/>
            </a:br>
            <a:r>
              <a:rPr lang="en-US" sz="3600" dirty="0"/>
              <a:t>vs. </a:t>
            </a:r>
            <a:br>
              <a:rPr lang="en-US" sz="3600" dirty="0"/>
            </a:br>
            <a:br>
              <a:rPr lang="en-US" sz="3600" dirty="0"/>
            </a:br>
            <a:r>
              <a:rPr lang="en-US" sz="3600" dirty="0"/>
              <a:t>Willful Disobedience</a:t>
            </a:r>
            <a:br>
              <a:rPr lang="en-US" dirty="0"/>
            </a:br>
            <a:endParaRPr lang="en-US" dirty="0"/>
          </a:p>
        </p:txBody>
      </p:sp>
      <p:pic>
        <p:nvPicPr>
          <p:cNvPr id="5" name="Content Placeholder 4">
            <a:extLst>
              <a:ext uri="{FF2B5EF4-FFF2-40B4-BE49-F238E27FC236}">
                <a16:creationId xmlns:a16="http://schemas.microsoft.com/office/drawing/2014/main" id="{44E0F3B6-D491-4BF7-B53B-E504C3986C49}"/>
              </a:ext>
            </a:extLst>
          </p:cNvPr>
          <p:cNvPicPr>
            <a:picLocks noGrp="1" noChangeAspect="1"/>
          </p:cNvPicPr>
          <p:nvPr>
            <p:ph idx="1"/>
          </p:nvPr>
        </p:nvPicPr>
        <p:blipFill>
          <a:blip r:embed="rId3"/>
          <a:stretch>
            <a:fillRect/>
          </a:stretch>
        </p:blipFill>
        <p:spPr>
          <a:xfrm>
            <a:off x="899032" y="1321121"/>
            <a:ext cx="6011110" cy="4088439"/>
          </a:xfrm>
          <a:prstGeom prst="rect">
            <a:avLst/>
          </a:prstGeom>
        </p:spPr>
      </p:pic>
    </p:spTree>
    <p:extLst>
      <p:ext uri="{BB962C8B-B14F-4D97-AF65-F5344CB8AC3E}">
        <p14:creationId xmlns:p14="http://schemas.microsoft.com/office/powerpoint/2010/main" val="23643725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63031-8381-4EEE-9DC1-CCAAB825B7E4}"/>
              </a:ext>
            </a:extLst>
          </p:cNvPr>
          <p:cNvSpPr>
            <a:spLocks noGrp="1"/>
          </p:cNvSpPr>
          <p:nvPr>
            <p:ph type="title"/>
          </p:nvPr>
        </p:nvSpPr>
        <p:spPr>
          <a:xfrm>
            <a:off x="7720533" y="457199"/>
            <a:ext cx="4558936" cy="4741818"/>
          </a:xfrm>
        </p:spPr>
        <p:txBody>
          <a:bodyPr>
            <a:normAutofit/>
          </a:bodyPr>
          <a:lstStyle/>
          <a:p>
            <a:r>
              <a:rPr lang="en-US" sz="4800" dirty="0"/>
              <a:t>Resources to Learn More</a:t>
            </a:r>
            <a:br>
              <a:rPr lang="en-US" sz="4800" dirty="0"/>
            </a:br>
            <a:endParaRPr lang="en-US" sz="4800" dirty="0"/>
          </a:p>
        </p:txBody>
      </p:sp>
      <p:sp>
        <p:nvSpPr>
          <p:cNvPr id="3" name="Content Placeholder 2">
            <a:extLst>
              <a:ext uri="{FF2B5EF4-FFF2-40B4-BE49-F238E27FC236}">
                <a16:creationId xmlns:a16="http://schemas.microsoft.com/office/drawing/2014/main" id="{704CA3C5-ADF2-49BE-B51A-B14D9A93571C}"/>
              </a:ext>
            </a:extLst>
          </p:cNvPr>
          <p:cNvSpPr>
            <a:spLocks noGrp="1"/>
          </p:cNvSpPr>
          <p:nvPr>
            <p:ph idx="1"/>
          </p:nvPr>
        </p:nvSpPr>
        <p:spPr>
          <a:xfrm>
            <a:off x="398416" y="215537"/>
            <a:ext cx="6844937" cy="6355080"/>
          </a:xfrm>
        </p:spPr>
        <p:txBody>
          <a:bodyPr>
            <a:normAutofit fontScale="92500" lnSpcReduction="10000"/>
          </a:bodyPr>
          <a:lstStyle/>
          <a:p>
            <a:pPr marL="0" indent="0">
              <a:buNone/>
            </a:pPr>
            <a:r>
              <a:rPr lang="en-US" b="1" dirty="0"/>
              <a:t>Dr. </a:t>
            </a:r>
            <a:r>
              <a:rPr lang="en-US" b="1" dirty="0" err="1"/>
              <a:t>Karyn</a:t>
            </a:r>
            <a:r>
              <a:rPr lang="en-US" b="1" dirty="0"/>
              <a:t> Purvis</a:t>
            </a:r>
          </a:p>
          <a:p>
            <a:r>
              <a:rPr lang="en-US" sz="2800" dirty="0"/>
              <a:t>Videos + TBRI Materials</a:t>
            </a:r>
          </a:p>
          <a:p>
            <a:r>
              <a:rPr lang="en-US" sz="2800" dirty="0"/>
              <a:t>Empowered to Connect - April</a:t>
            </a:r>
          </a:p>
          <a:p>
            <a:r>
              <a:rPr lang="en-US" sz="2800" dirty="0"/>
              <a:t>The Connect Child</a:t>
            </a:r>
          </a:p>
          <a:p>
            <a:pPr marL="0" indent="0">
              <a:buNone/>
            </a:pPr>
            <a:r>
              <a:rPr lang="en-US" b="1" dirty="0"/>
              <a:t>Dr. Dan Siegel</a:t>
            </a:r>
          </a:p>
          <a:p>
            <a:r>
              <a:rPr lang="en-US" sz="2800" dirty="0"/>
              <a:t>Parenting From the Inside Out</a:t>
            </a:r>
          </a:p>
          <a:p>
            <a:r>
              <a:rPr lang="en-US" sz="2800" dirty="0"/>
              <a:t>+ other great books!</a:t>
            </a:r>
          </a:p>
          <a:p>
            <a:r>
              <a:rPr lang="en-US" sz="2800" dirty="0"/>
              <a:t>Videos</a:t>
            </a:r>
          </a:p>
          <a:p>
            <a:pPr marL="0" indent="0">
              <a:buNone/>
            </a:pPr>
            <a:r>
              <a:rPr lang="en-US" b="1" dirty="0"/>
              <a:t>Howard Glasser</a:t>
            </a:r>
          </a:p>
          <a:p>
            <a:r>
              <a:rPr lang="en-US" sz="2800" dirty="0"/>
              <a:t>Transforming the Intense Child Workbook</a:t>
            </a:r>
          </a:p>
          <a:p>
            <a:pPr marL="0" indent="0">
              <a:buNone/>
            </a:pPr>
            <a:r>
              <a:rPr lang="en-US" b="1" dirty="0"/>
              <a:t>Ross Greene</a:t>
            </a:r>
          </a:p>
          <a:p>
            <a:r>
              <a:rPr lang="en-US" dirty="0"/>
              <a:t>The Explosive Child</a:t>
            </a:r>
          </a:p>
          <a:p>
            <a:endParaRPr lang="en-US" dirty="0"/>
          </a:p>
        </p:txBody>
      </p:sp>
    </p:spTree>
    <p:extLst>
      <p:ext uri="{BB962C8B-B14F-4D97-AF65-F5344CB8AC3E}">
        <p14:creationId xmlns:p14="http://schemas.microsoft.com/office/powerpoint/2010/main" val="3818162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D5C5D-6E8D-4A41-9259-15ED22E93505}"/>
              </a:ext>
            </a:extLst>
          </p:cNvPr>
          <p:cNvSpPr>
            <a:spLocks noGrp="1"/>
          </p:cNvSpPr>
          <p:nvPr>
            <p:ph type="title"/>
          </p:nvPr>
        </p:nvSpPr>
        <p:spPr/>
        <p:txBody>
          <a:bodyPr/>
          <a:lstStyle/>
          <a:p>
            <a:r>
              <a:rPr lang="en-US" dirty="0"/>
              <a:t>Awareness &amp; Self Management</a:t>
            </a:r>
          </a:p>
        </p:txBody>
      </p:sp>
      <p:sp>
        <p:nvSpPr>
          <p:cNvPr id="3" name="Text Placeholder 2">
            <a:extLst>
              <a:ext uri="{FF2B5EF4-FFF2-40B4-BE49-F238E27FC236}">
                <a16:creationId xmlns:a16="http://schemas.microsoft.com/office/drawing/2014/main" id="{09B6AF8A-8E3A-4747-9D92-881190105AB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04798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4CA3C5-ADF2-49BE-B51A-B14D9A93571C}"/>
              </a:ext>
            </a:extLst>
          </p:cNvPr>
          <p:cNvSpPr>
            <a:spLocks noGrp="1"/>
          </p:cNvSpPr>
          <p:nvPr>
            <p:ph idx="1"/>
          </p:nvPr>
        </p:nvSpPr>
        <p:spPr>
          <a:xfrm>
            <a:off x="7733211" y="326018"/>
            <a:ext cx="4232520" cy="6192348"/>
          </a:xfrm>
        </p:spPr>
        <p:txBody>
          <a:bodyPr/>
          <a:lstStyle/>
          <a:p>
            <a:pPr marL="0" indent="0">
              <a:buNone/>
            </a:pPr>
            <a:r>
              <a:rPr lang="en-US" sz="4400" i="1" dirty="0"/>
              <a:t>The only way to help your child is to do the work yourself.  Your child needs a guide through the tsunami. </a:t>
            </a:r>
          </a:p>
          <a:p>
            <a:pPr marL="0" indent="0">
              <a:buNone/>
            </a:pPr>
            <a:r>
              <a:rPr lang="en-US" sz="4000" dirty="0"/>
              <a:t>	– Leslie Potter</a:t>
            </a:r>
          </a:p>
          <a:p>
            <a:endParaRPr lang="en-US" dirty="0"/>
          </a:p>
        </p:txBody>
      </p:sp>
      <p:pic>
        <p:nvPicPr>
          <p:cNvPr id="5" name="Picture 4">
            <a:extLst>
              <a:ext uri="{FF2B5EF4-FFF2-40B4-BE49-F238E27FC236}">
                <a16:creationId xmlns:a16="http://schemas.microsoft.com/office/drawing/2014/main" id="{13AFCE29-FEC7-48EB-853A-4F11BE74CA06}"/>
              </a:ext>
            </a:extLst>
          </p:cNvPr>
          <p:cNvPicPr>
            <a:picLocks noChangeAspect="1"/>
          </p:cNvPicPr>
          <p:nvPr/>
        </p:nvPicPr>
        <p:blipFill>
          <a:blip r:embed="rId3"/>
          <a:stretch>
            <a:fillRect/>
          </a:stretch>
        </p:blipFill>
        <p:spPr>
          <a:xfrm>
            <a:off x="511206" y="966651"/>
            <a:ext cx="6614004" cy="4650378"/>
          </a:xfrm>
          <a:prstGeom prst="rect">
            <a:avLst/>
          </a:prstGeom>
        </p:spPr>
      </p:pic>
    </p:spTree>
    <p:extLst>
      <p:ext uri="{BB962C8B-B14F-4D97-AF65-F5344CB8AC3E}">
        <p14:creationId xmlns:p14="http://schemas.microsoft.com/office/powerpoint/2010/main" val="1471192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21EDD-6CCC-447C-9DCA-A2234EB0F63C}"/>
              </a:ext>
            </a:extLst>
          </p:cNvPr>
          <p:cNvSpPr>
            <a:spLocks noGrp="1"/>
          </p:cNvSpPr>
          <p:nvPr>
            <p:ph type="title"/>
          </p:nvPr>
        </p:nvSpPr>
        <p:spPr/>
        <p:txBody>
          <a:bodyPr>
            <a:normAutofit fontScale="90000"/>
          </a:bodyPr>
          <a:lstStyle/>
          <a:p>
            <a:r>
              <a:rPr lang="en-US" dirty="0"/>
              <a:t>Hidden reasons we become angry with our kids</a:t>
            </a:r>
            <a:br>
              <a:rPr lang="en-US" dirty="0"/>
            </a:br>
            <a:endParaRPr lang="en-US" dirty="0"/>
          </a:p>
        </p:txBody>
      </p:sp>
      <p:sp>
        <p:nvSpPr>
          <p:cNvPr id="4" name="Content Placeholder 3">
            <a:extLst>
              <a:ext uri="{FF2B5EF4-FFF2-40B4-BE49-F238E27FC236}">
                <a16:creationId xmlns:a16="http://schemas.microsoft.com/office/drawing/2014/main" id="{14465C80-612E-484D-BF7C-F04D43043C28}"/>
              </a:ext>
            </a:extLst>
          </p:cNvPr>
          <p:cNvSpPr>
            <a:spLocks noGrp="1"/>
          </p:cNvSpPr>
          <p:nvPr>
            <p:ph sz="half" idx="2"/>
          </p:nvPr>
        </p:nvSpPr>
        <p:spPr>
          <a:xfrm>
            <a:off x="1257300" y="2018211"/>
            <a:ext cx="4800600" cy="4545875"/>
          </a:xfrm>
        </p:spPr>
        <p:txBody>
          <a:bodyPr>
            <a:normAutofit/>
          </a:bodyPr>
          <a:lstStyle/>
          <a:p>
            <a:r>
              <a:rPr lang="en-US" sz="2800" dirty="0"/>
              <a:t>Tantrums scare me</a:t>
            </a:r>
          </a:p>
          <a:p>
            <a:r>
              <a:rPr lang="en-US" sz="2800" dirty="0"/>
              <a:t>I don’t know how to help you, </a:t>
            </a:r>
          </a:p>
          <a:p>
            <a:r>
              <a:rPr lang="en-US" sz="2800" dirty="0"/>
              <a:t>I feel out of control too!</a:t>
            </a:r>
          </a:p>
          <a:p>
            <a:r>
              <a:rPr lang="en-US" sz="2800" dirty="0"/>
              <a:t>I cannot protect you</a:t>
            </a:r>
          </a:p>
          <a:p>
            <a:r>
              <a:rPr lang="en-US" sz="2800" dirty="0"/>
              <a:t>You might fail</a:t>
            </a:r>
          </a:p>
          <a:p>
            <a:r>
              <a:rPr lang="en-US" sz="2800" dirty="0"/>
              <a:t>Your needs are inconvenient for me</a:t>
            </a:r>
          </a:p>
          <a:p>
            <a:endParaRPr lang="en-US" sz="2800" dirty="0"/>
          </a:p>
        </p:txBody>
      </p:sp>
      <p:sp>
        <p:nvSpPr>
          <p:cNvPr id="6" name="Content Placeholder 5">
            <a:extLst>
              <a:ext uri="{FF2B5EF4-FFF2-40B4-BE49-F238E27FC236}">
                <a16:creationId xmlns:a16="http://schemas.microsoft.com/office/drawing/2014/main" id="{2D16180F-F9B9-4895-9060-5832980D0CE3}"/>
              </a:ext>
            </a:extLst>
          </p:cNvPr>
          <p:cNvSpPr>
            <a:spLocks noGrp="1"/>
          </p:cNvSpPr>
          <p:nvPr>
            <p:ph sz="quarter" idx="4"/>
          </p:nvPr>
        </p:nvSpPr>
        <p:spPr>
          <a:xfrm>
            <a:off x="6633864" y="2018211"/>
            <a:ext cx="4800600" cy="4458789"/>
          </a:xfrm>
        </p:spPr>
        <p:txBody>
          <a:bodyPr>
            <a:normAutofit/>
          </a:bodyPr>
          <a:lstStyle/>
          <a:p>
            <a:r>
              <a:rPr lang="en-US" sz="2800" dirty="0"/>
              <a:t>You’ve making life hard for me</a:t>
            </a:r>
          </a:p>
          <a:p>
            <a:r>
              <a:rPr lang="en-US" sz="2800" dirty="0"/>
              <a:t>Am I turning into my mother/father?</a:t>
            </a:r>
          </a:p>
          <a:p>
            <a:r>
              <a:rPr lang="en-US" sz="2800" dirty="0"/>
              <a:t>You remind me of someone that hurt me</a:t>
            </a:r>
          </a:p>
          <a:p>
            <a:r>
              <a:rPr lang="en-US" sz="2800" dirty="0"/>
              <a:t>I’m a horrible parent, </a:t>
            </a:r>
          </a:p>
          <a:p>
            <a:endParaRPr lang="en-US" dirty="0"/>
          </a:p>
        </p:txBody>
      </p:sp>
    </p:spTree>
    <p:extLst>
      <p:ext uri="{BB962C8B-B14F-4D97-AF65-F5344CB8AC3E}">
        <p14:creationId xmlns:p14="http://schemas.microsoft.com/office/powerpoint/2010/main" val="3038722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32905-2432-4256-83B7-6882113840A8}"/>
              </a:ext>
            </a:extLst>
          </p:cNvPr>
          <p:cNvSpPr>
            <a:spLocks noGrp="1"/>
          </p:cNvSpPr>
          <p:nvPr>
            <p:ph type="title"/>
          </p:nvPr>
        </p:nvSpPr>
        <p:spPr/>
        <p:txBody>
          <a:bodyPr/>
          <a:lstStyle/>
          <a:p>
            <a:r>
              <a:rPr lang="en-US" dirty="0"/>
              <a:t>Healing Responses</a:t>
            </a:r>
          </a:p>
        </p:txBody>
      </p:sp>
    </p:spTree>
    <p:extLst>
      <p:ext uri="{BB962C8B-B14F-4D97-AF65-F5344CB8AC3E}">
        <p14:creationId xmlns:p14="http://schemas.microsoft.com/office/powerpoint/2010/main" val="1990512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3016D-C9F7-4FFC-B6A4-A4829D4C9146}"/>
              </a:ext>
            </a:extLst>
          </p:cNvPr>
          <p:cNvSpPr>
            <a:spLocks noGrp="1"/>
          </p:cNvSpPr>
          <p:nvPr>
            <p:ph type="title"/>
          </p:nvPr>
        </p:nvSpPr>
        <p:spPr/>
        <p:txBody>
          <a:bodyPr/>
          <a:lstStyle/>
          <a:p>
            <a:r>
              <a:rPr lang="en-US" dirty="0"/>
              <a:t>Let’s follow up!</a:t>
            </a:r>
          </a:p>
        </p:txBody>
      </p:sp>
      <p:sp>
        <p:nvSpPr>
          <p:cNvPr id="3" name="Content Placeholder 2">
            <a:extLst>
              <a:ext uri="{FF2B5EF4-FFF2-40B4-BE49-F238E27FC236}">
                <a16:creationId xmlns:a16="http://schemas.microsoft.com/office/drawing/2014/main" id="{09DFECBA-2955-4E72-9315-BBE753E796F8}"/>
              </a:ext>
            </a:extLst>
          </p:cNvPr>
          <p:cNvSpPr>
            <a:spLocks noGrp="1"/>
          </p:cNvSpPr>
          <p:nvPr>
            <p:ph idx="1"/>
          </p:nvPr>
        </p:nvSpPr>
        <p:spPr/>
        <p:txBody>
          <a:bodyPr>
            <a:normAutofit/>
          </a:bodyPr>
          <a:lstStyle/>
          <a:p>
            <a:r>
              <a:rPr lang="en-US" sz="4800" dirty="0"/>
              <a:t>Anger</a:t>
            </a:r>
          </a:p>
          <a:p>
            <a:r>
              <a:rPr lang="en-US" sz="4800" dirty="0"/>
              <a:t>Fear</a:t>
            </a:r>
          </a:p>
          <a:p>
            <a:r>
              <a:rPr lang="en-US" sz="4800" dirty="0"/>
              <a:t>Shame</a:t>
            </a:r>
            <a:endParaRPr lang="en-US" sz="1400" dirty="0"/>
          </a:p>
        </p:txBody>
      </p:sp>
    </p:spTree>
    <p:extLst>
      <p:ext uri="{BB962C8B-B14F-4D97-AF65-F5344CB8AC3E}">
        <p14:creationId xmlns:p14="http://schemas.microsoft.com/office/powerpoint/2010/main" val="1215984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3016D-C9F7-4FFC-B6A4-A4829D4C9146}"/>
              </a:ext>
            </a:extLst>
          </p:cNvPr>
          <p:cNvSpPr>
            <a:spLocks noGrp="1"/>
          </p:cNvSpPr>
          <p:nvPr>
            <p:ph type="title"/>
          </p:nvPr>
        </p:nvSpPr>
        <p:spPr/>
        <p:txBody>
          <a:bodyPr/>
          <a:lstStyle/>
          <a:p>
            <a:r>
              <a:rPr lang="en-US" dirty="0"/>
              <a:t>Anger</a:t>
            </a:r>
          </a:p>
        </p:txBody>
      </p:sp>
      <p:sp>
        <p:nvSpPr>
          <p:cNvPr id="3" name="Content Placeholder 2">
            <a:extLst>
              <a:ext uri="{FF2B5EF4-FFF2-40B4-BE49-F238E27FC236}">
                <a16:creationId xmlns:a16="http://schemas.microsoft.com/office/drawing/2014/main" id="{09DFECBA-2955-4E72-9315-BBE753E796F8}"/>
              </a:ext>
            </a:extLst>
          </p:cNvPr>
          <p:cNvSpPr>
            <a:spLocks noGrp="1"/>
          </p:cNvSpPr>
          <p:nvPr>
            <p:ph idx="1"/>
          </p:nvPr>
        </p:nvSpPr>
        <p:spPr/>
        <p:txBody>
          <a:bodyPr>
            <a:normAutofit/>
          </a:bodyPr>
          <a:lstStyle/>
          <a:p>
            <a:r>
              <a:rPr lang="en-US" sz="4800" dirty="0"/>
              <a:t>How to Help</a:t>
            </a:r>
          </a:p>
          <a:p>
            <a:r>
              <a:rPr lang="en-US" sz="4800" dirty="0"/>
              <a:t>What improvement looks like</a:t>
            </a:r>
          </a:p>
          <a:p>
            <a:r>
              <a:rPr lang="en-US" sz="4800" dirty="0"/>
              <a:t>Nurtured Heart Techniques</a:t>
            </a:r>
          </a:p>
          <a:p>
            <a:r>
              <a:rPr lang="en-US" sz="4800" dirty="0"/>
              <a:t>Skill Building Techniques</a:t>
            </a:r>
          </a:p>
        </p:txBody>
      </p:sp>
    </p:spTree>
    <p:extLst>
      <p:ext uri="{BB962C8B-B14F-4D97-AF65-F5344CB8AC3E}">
        <p14:creationId xmlns:p14="http://schemas.microsoft.com/office/powerpoint/2010/main" val="35089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3016D-C9F7-4FFC-B6A4-A4829D4C9146}"/>
              </a:ext>
            </a:extLst>
          </p:cNvPr>
          <p:cNvSpPr>
            <a:spLocks noGrp="1"/>
          </p:cNvSpPr>
          <p:nvPr>
            <p:ph type="title"/>
          </p:nvPr>
        </p:nvSpPr>
        <p:spPr/>
        <p:txBody>
          <a:bodyPr/>
          <a:lstStyle/>
          <a:p>
            <a:r>
              <a:rPr lang="en-US" dirty="0"/>
              <a:t>Fear</a:t>
            </a:r>
          </a:p>
        </p:txBody>
      </p:sp>
      <p:sp>
        <p:nvSpPr>
          <p:cNvPr id="3" name="Content Placeholder 2">
            <a:extLst>
              <a:ext uri="{FF2B5EF4-FFF2-40B4-BE49-F238E27FC236}">
                <a16:creationId xmlns:a16="http://schemas.microsoft.com/office/drawing/2014/main" id="{09DFECBA-2955-4E72-9315-BBE753E796F8}"/>
              </a:ext>
            </a:extLst>
          </p:cNvPr>
          <p:cNvSpPr>
            <a:spLocks noGrp="1"/>
          </p:cNvSpPr>
          <p:nvPr>
            <p:ph idx="1"/>
          </p:nvPr>
        </p:nvSpPr>
        <p:spPr/>
        <p:txBody>
          <a:bodyPr>
            <a:normAutofit/>
          </a:bodyPr>
          <a:lstStyle/>
          <a:p>
            <a:r>
              <a:rPr lang="en-US" sz="4800" dirty="0"/>
              <a:t>How to Help</a:t>
            </a:r>
          </a:p>
          <a:p>
            <a:r>
              <a:rPr lang="en-US" sz="4800" dirty="0"/>
              <a:t>What improvement looks like</a:t>
            </a:r>
          </a:p>
          <a:p>
            <a:r>
              <a:rPr lang="en-US" sz="4800" dirty="0"/>
              <a:t>TBRI Goals</a:t>
            </a:r>
          </a:p>
          <a:p>
            <a:r>
              <a:rPr lang="en-US" sz="4800" dirty="0"/>
              <a:t>TBRI Techniques</a:t>
            </a:r>
          </a:p>
        </p:txBody>
      </p:sp>
    </p:spTree>
    <p:extLst>
      <p:ext uri="{BB962C8B-B14F-4D97-AF65-F5344CB8AC3E}">
        <p14:creationId xmlns:p14="http://schemas.microsoft.com/office/powerpoint/2010/main" val="2677365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3016D-C9F7-4FFC-B6A4-A4829D4C9146}"/>
              </a:ext>
            </a:extLst>
          </p:cNvPr>
          <p:cNvSpPr>
            <a:spLocks noGrp="1"/>
          </p:cNvSpPr>
          <p:nvPr>
            <p:ph type="title"/>
          </p:nvPr>
        </p:nvSpPr>
        <p:spPr/>
        <p:txBody>
          <a:bodyPr/>
          <a:lstStyle/>
          <a:p>
            <a:r>
              <a:rPr lang="en-US" dirty="0"/>
              <a:t>Shame</a:t>
            </a:r>
          </a:p>
        </p:txBody>
      </p:sp>
      <p:sp>
        <p:nvSpPr>
          <p:cNvPr id="3" name="Content Placeholder 2">
            <a:extLst>
              <a:ext uri="{FF2B5EF4-FFF2-40B4-BE49-F238E27FC236}">
                <a16:creationId xmlns:a16="http://schemas.microsoft.com/office/drawing/2014/main" id="{09DFECBA-2955-4E72-9315-BBE753E796F8}"/>
              </a:ext>
            </a:extLst>
          </p:cNvPr>
          <p:cNvSpPr>
            <a:spLocks noGrp="1"/>
          </p:cNvSpPr>
          <p:nvPr>
            <p:ph idx="1"/>
          </p:nvPr>
        </p:nvSpPr>
        <p:spPr/>
        <p:txBody>
          <a:bodyPr>
            <a:normAutofit/>
          </a:bodyPr>
          <a:lstStyle/>
          <a:p>
            <a:r>
              <a:rPr lang="en-US" sz="4800" dirty="0"/>
              <a:t>How to Help</a:t>
            </a:r>
          </a:p>
          <a:p>
            <a:r>
              <a:rPr lang="en-US" sz="4800" dirty="0"/>
              <a:t>What improvement looks like</a:t>
            </a:r>
          </a:p>
          <a:p>
            <a:r>
              <a:rPr lang="en-US" sz="4800" dirty="0"/>
              <a:t>Introduce EFFT Cycle</a:t>
            </a:r>
          </a:p>
        </p:txBody>
      </p:sp>
    </p:spTree>
    <p:extLst>
      <p:ext uri="{BB962C8B-B14F-4D97-AF65-F5344CB8AC3E}">
        <p14:creationId xmlns:p14="http://schemas.microsoft.com/office/powerpoint/2010/main" val="1102619799"/>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TM10001106[[fn=Badge]]</Template>
  <TotalTime>1405</TotalTime>
  <Words>959</Words>
  <Application>Microsoft Office PowerPoint</Application>
  <PresentationFormat>Widescreen</PresentationFormat>
  <Paragraphs>103</Paragraphs>
  <Slides>14</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Gill Sans MT</vt:lpstr>
      <vt:lpstr>Impact</vt:lpstr>
      <vt:lpstr>Badge</vt:lpstr>
      <vt:lpstr>Healing</vt:lpstr>
      <vt:lpstr>Awareness &amp; Self Management</vt:lpstr>
      <vt:lpstr>PowerPoint Presentation</vt:lpstr>
      <vt:lpstr>Hidden reasons we become angry with our kids </vt:lpstr>
      <vt:lpstr>Healing Responses</vt:lpstr>
      <vt:lpstr>Let’s follow up!</vt:lpstr>
      <vt:lpstr>Anger</vt:lpstr>
      <vt:lpstr>Fear</vt:lpstr>
      <vt:lpstr>Shame</vt:lpstr>
      <vt:lpstr>Self Regulation</vt:lpstr>
      <vt:lpstr>Regulation is relationship dependent    </vt:lpstr>
      <vt:lpstr>Developing self regulation</vt:lpstr>
      <vt:lpstr>Survival Strategies   vs.   Willful Disobedience </vt:lpstr>
      <vt:lpstr>Resources to Learn More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Debbie McJimsey</dc:creator>
  <cp:lastModifiedBy>Tiffany Loeffler</cp:lastModifiedBy>
  <cp:revision>24</cp:revision>
  <dcterms:created xsi:type="dcterms:W3CDTF">2019-08-18T14:12:51Z</dcterms:created>
  <dcterms:modified xsi:type="dcterms:W3CDTF">2019-08-20T14:19:35Z</dcterms:modified>
</cp:coreProperties>
</file>