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tags/tag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handoutMasterIdLst>
    <p:handoutMasterId r:id="rId64"/>
  </p:handoutMasterIdLst>
  <p:sldIdLst>
    <p:sldId id="305" r:id="rId2"/>
    <p:sldId id="261" r:id="rId3"/>
    <p:sldId id="270" r:id="rId4"/>
    <p:sldId id="294" r:id="rId5"/>
    <p:sldId id="293" r:id="rId6"/>
    <p:sldId id="297" r:id="rId7"/>
    <p:sldId id="262" r:id="rId8"/>
    <p:sldId id="292" r:id="rId9"/>
    <p:sldId id="295" r:id="rId10"/>
    <p:sldId id="296" r:id="rId11"/>
    <p:sldId id="263" r:id="rId12"/>
    <p:sldId id="269" r:id="rId13"/>
    <p:sldId id="258" r:id="rId14"/>
    <p:sldId id="259" r:id="rId15"/>
    <p:sldId id="298" r:id="rId16"/>
    <p:sldId id="299" r:id="rId17"/>
    <p:sldId id="300" r:id="rId18"/>
    <p:sldId id="266" r:id="rId19"/>
    <p:sldId id="290" r:id="rId20"/>
    <p:sldId id="267" r:id="rId21"/>
    <p:sldId id="277" r:id="rId22"/>
    <p:sldId id="276" r:id="rId23"/>
    <p:sldId id="303" r:id="rId24"/>
    <p:sldId id="280" r:id="rId25"/>
    <p:sldId id="279" r:id="rId26"/>
    <p:sldId id="282" r:id="rId27"/>
    <p:sldId id="329" r:id="rId28"/>
    <p:sldId id="308" r:id="rId29"/>
    <p:sldId id="286" r:id="rId30"/>
    <p:sldId id="281" r:id="rId31"/>
    <p:sldId id="272" r:id="rId32"/>
    <p:sldId id="306" r:id="rId33"/>
    <p:sldId id="315" r:id="rId34"/>
    <p:sldId id="311" r:id="rId35"/>
    <p:sldId id="330" r:id="rId36"/>
    <p:sldId id="285" r:id="rId37"/>
    <p:sldId id="309" r:id="rId38"/>
    <p:sldId id="314" r:id="rId39"/>
    <p:sldId id="324" r:id="rId40"/>
    <p:sldId id="317" r:id="rId41"/>
    <p:sldId id="288" r:id="rId42"/>
    <p:sldId id="301" r:id="rId43"/>
    <p:sldId id="312" r:id="rId44"/>
    <p:sldId id="325" r:id="rId45"/>
    <p:sldId id="302" r:id="rId46"/>
    <p:sldId id="320" r:id="rId47"/>
    <p:sldId id="291" r:id="rId48"/>
    <p:sldId id="287" r:id="rId49"/>
    <p:sldId id="284" r:id="rId50"/>
    <p:sldId id="323" r:id="rId51"/>
    <p:sldId id="318" r:id="rId52"/>
    <p:sldId id="327" r:id="rId53"/>
    <p:sldId id="326" r:id="rId54"/>
    <p:sldId id="319" r:id="rId55"/>
    <p:sldId id="304" r:id="rId56"/>
    <p:sldId id="316" r:id="rId57"/>
    <p:sldId id="310" r:id="rId58"/>
    <p:sldId id="322" r:id="rId59"/>
    <p:sldId id="313" r:id="rId60"/>
    <p:sldId id="321" r:id="rId61"/>
    <p:sldId id="328" r:id="rId6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CF17925-3BD5-4BDB-BEB6-08FE6E2A85E9}" type="datetimeFigureOut">
              <a:rPr lang="en-US" smtClean="0"/>
              <a:t>9/18/2019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DF1BEE-C045-4885-B7FD-404A01EFE656}" type="slidenum">
              <a:rPr lang="en-US" smtClean="0"/>
              <a:t>‹#›</a:t>
            </a:fld>
            <a:endParaRPr lang="en-US"/>
          </a:p>
        </p:txBody>
      </p:sp>
    </p:spTree>
    <p:extLst>
      <p:ext uri="{BB962C8B-B14F-4D97-AF65-F5344CB8AC3E}">
        <p14:creationId xmlns:p14="http://schemas.microsoft.com/office/powerpoint/2010/main" val="346019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EB6802A-716B-496E-BBA4-2D71F88EBA52}" type="datetimeFigureOut">
              <a:rPr lang="en-US" smtClean="0"/>
              <a:t>9/18/2019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18A78FB-79C0-44CC-BC99-29D5AAC3F11E}" type="slidenum">
              <a:rPr lang="en-US" smtClean="0"/>
              <a:t>‹#›</a:t>
            </a:fld>
            <a:endParaRPr lang="en-US" dirty="0"/>
          </a:p>
        </p:txBody>
      </p:sp>
    </p:spTree>
    <p:extLst>
      <p:ext uri="{BB962C8B-B14F-4D97-AF65-F5344CB8AC3E}">
        <p14:creationId xmlns:p14="http://schemas.microsoft.com/office/powerpoint/2010/main" val="78772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Chart</a:t>
            </a:r>
            <a:r>
              <a:rPr lang="en-US" altLang="en-US" baseline="0" dirty="0"/>
              <a:t> showing ages of reportable (“Y”) versus not reportable (“N”) upon discovery of sexual intercourse</a:t>
            </a: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1376" indent="-296683">
              <a:defRPr>
                <a:solidFill>
                  <a:schemeClr val="tx1"/>
                </a:solidFill>
                <a:latin typeface="Calibri" pitchFamily="34" charset="0"/>
              </a:defRPr>
            </a:lvl2pPr>
            <a:lvl3pPr marL="1186734" indent="-237346">
              <a:defRPr>
                <a:solidFill>
                  <a:schemeClr val="tx1"/>
                </a:solidFill>
                <a:latin typeface="Calibri" pitchFamily="34" charset="0"/>
              </a:defRPr>
            </a:lvl3pPr>
            <a:lvl4pPr marL="1661425" indent="-237346">
              <a:defRPr>
                <a:solidFill>
                  <a:schemeClr val="tx1"/>
                </a:solidFill>
                <a:latin typeface="Calibri" pitchFamily="34" charset="0"/>
              </a:defRPr>
            </a:lvl4pPr>
            <a:lvl5pPr marL="2136118" indent="-237346">
              <a:defRPr>
                <a:solidFill>
                  <a:schemeClr val="tx1"/>
                </a:solidFill>
                <a:latin typeface="Calibri" pitchFamily="34" charset="0"/>
              </a:defRPr>
            </a:lvl5pPr>
            <a:lvl6pPr marL="2610811" indent="-237346" defTabSz="474693" fontAlgn="base">
              <a:spcBef>
                <a:spcPct val="0"/>
              </a:spcBef>
              <a:spcAft>
                <a:spcPct val="0"/>
              </a:spcAft>
              <a:defRPr>
                <a:solidFill>
                  <a:schemeClr val="tx1"/>
                </a:solidFill>
                <a:latin typeface="Calibri" pitchFamily="34" charset="0"/>
              </a:defRPr>
            </a:lvl6pPr>
            <a:lvl7pPr marL="3085506" indent="-237346" defTabSz="474693" fontAlgn="base">
              <a:spcBef>
                <a:spcPct val="0"/>
              </a:spcBef>
              <a:spcAft>
                <a:spcPct val="0"/>
              </a:spcAft>
              <a:defRPr>
                <a:solidFill>
                  <a:schemeClr val="tx1"/>
                </a:solidFill>
                <a:latin typeface="Calibri" pitchFamily="34" charset="0"/>
              </a:defRPr>
            </a:lvl7pPr>
            <a:lvl8pPr marL="3560199" indent="-237346" defTabSz="474693" fontAlgn="base">
              <a:spcBef>
                <a:spcPct val="0"/>
              </a:spcBef>
              <a:spcAft>
                <a:spcPct val="0"/>
              </a:spcAft>
              <a:defRPr>
                <a:solidFill>
                  <a:schemeClr val="tx1"/>
                </a:solidFill>
                <a:latin typeface="Calibri" pitchFamily="34" charset="0"/>
              </a:defRPr>
            </a:lvl8pPr>
            <a:lvl9pPr marL="4034890" indent="-237346" defTabSz="47469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a:t>
            </a:fld>
            <a:endParaRPr lang="en-US" dirty="0"/>
          </a:p>
        </p:txBody>
      </p:sp>
    </p:spTree>
    <p:extLst>
      <p:ext uri="{BB962C8B-B14F-4D97-AF65-F5344CB8AC3E}">
        <p14:creationId xmlns:p14="http://schemas.microsoft.com/office/powerpoint/2010/main" val="310195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She was in the care of a</a:t>
            </a:r>
            <a:r>
              <a:rPr lang="en-US" altLang="en-US" baseline="0" dirty="0"/>
              <a:t> family when a church worker found her: skinny, bruised &amp; unkempt. </a:t>
            </a: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1376" indent="-296683">
              <a:defRPr>
                <a:solidFill>
                  <a:schemeClr val="tx1"/>
                </a:solidFill>
                <a:latin typeface="Calibri" pitchFamily="34" charset="0"/>
              </a:defRPr>
            </a:lvl2pPr>
            <a:lvl3pPr marL="1186734" indent="-237346">
              <a:defRPr>
                <a:solidFill>
                  <a:schemeClr val="tx1"/>
                </a:solidFill>
                <a:latin typeface="Calibri" pitchFamily="34" charset="0"/>
              </a:defRPr>
            </a:lvl3pPr>
            <a:lvl4pPr marL="1661425" indent="-237346">
              <a:defRPr>
                <a:solidFill>
                  <a:schemeClr val="tx1"/>
                </a:solidFill>
                <a:latin typeface="Calibri" pitchFamily="34" charset="0"/>
              </a:defRPr>
            </a:lvl4pPr>
            <a:lvl5pPr marL="2136118" indent="-237346">
              <a:defRPr>
                <a:solidFill>
                  <a:schemeClr val="tx1"/>
                </a:solidFill>
                <a:latin typeface="Calibri" pitchFamily="34" charset="0"/>
              </a:defRPr>
            </a:lvl5pPr>
            <a:lvl6pPr marL="2610811" indent="-237346" defTabSz="474693" fontAlgn="base">
              <a:spcBef>
                <a:spcPct val="0"/>
              </a:spcBef>
              <a:spcAft>
                <a:spcPct val="0"/>
              </a:spcAft>
              <a:defRPr>
                <a:solidFill>
                  <a:schemeClr val="tx1"/>
                </a:solidFill>
                <a:latin typeface="Calibri" pitchFamily="34" charset="0"/>
              </a:defRPr>
            </a:lvl6pPr>
            <a:lvl7pPr marL="3085506" indent="-237346" defTabSz="474693" fontAlgn="base">
              <a:spcBef>
                <a:spcPct val="0"/>
              </a:spcBef>
              <a:spcAft>
                <a:spcPct val="0"/>
              </a:spcAft>
              <a:defRPr>
                <a:solidFill>
                  <a:schemeClr val="tx1"/>
                </a:solidFill>
                <a:latin typeface="Calibri" pitchFamily="34" charset="0"/>
              </a:defRPr>
            </a:lvl7pPr>
            <a:lvl8pPr marL="3560199" indent="-237346" defTabSz="474693" fontAlgn="base">
              <a:spcBef>
                <a:spcPct val="0"/>
              </a:spcBef>
              <a:spcAft>
                <a:spcPct val="0"/>
              </a:spcAft>
              <a:defRPr>
                <a:solidFill>
                  <a:schemeClr val="tx1"/>
                </a:solidFill>
                <a:latin typeface="Calibri" pitchFamily="34" charset="0"/>
              </a:defRPr>
            </a:lvl8pPr>
            <a:lvl9pPr marL="4034890" indent="-237346" defTabSz="47469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10</a:t>
            </a:fld>
            <a:endParaRPr lang="en-US" dirty="0"/>
          </a:p>
        </p:txBody>
      </p:sp>
    </p:spTree>
    <p:extLst>
      <p:ext uri="{BB962C8B-B14F-4D97-AF65-F5344CB8AC3E}">
        <p14:creationId xmlns:p14="http://schemas.microsoft.com/office/powerpoint/2010/main" val="345319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15</a:t>
            </a:fld>
            <a:endParaRPr lang="en-US" dirty="0"/>
          </a:p>
        </p:txBody>
      </p:sp>
    </p:spTree>
    <p:extLst>
      <p:ext uri="{BB962C8B-B14F-4D97-AF65-F5344CB8AC3E}">
        <p14:creationId xmlns:p14="http://schemas.microsoft.com/office/powerpoint/2010/main" val="3282801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16</a:t>
            </a:fld>
            <a:endParaRPr lang="en-US" dirty="0"/>
          </a:p>
        </p:txBody>
      </p:sp>
    </p:spTree>
    <p:extLst>
      <p:ext uri="{BB962C8B-B14F-4D97-AF65-F5344CB8AC3E}">
        <p14:creationId xmlns:p14="http://schemas.microsoft.com/office/powerpoint/2010/main" val="59725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17</a:t>
            </a:fld>
            <a:endParaRPr lang="en-US" dirty="0"/>
          </a:p>
        </p:txBody>
      </p:sp>
    </p:spTree>
    <p:extLst>
      <p:ext uri="{BB962C8B-B14F-4D97-AF65-F5344CB8AC3E}">
        <p14:creationId xmlns:p14="http://schemas.microsoft.com/office/powerpoint/2010/main" val="257417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50D806A-D8F5-462C-A112-192AB5C16AFE}" type="slidenum">
              <a:rPr lang="en-US" smtClean="0"/>
              <a:pPr fontAlgn="base">
                <a:spcBef>
                  <a:spcPct val="0"/>
                </a:spcBef>
                <a:spcAft>
                  <a:spcPct val="0"/>
                </a:spcAft>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23</a:t>
            </a:fld>
            <a:endParaRPr lang="en-US" dirty="0"/>
          </a:p>
        </p:txBody>
      </p:sp>
    </p:spTree>
    <p:extLst>
      <p:ext uri="{BB962C8B-B14F-4D97-AF65-F5344CB8AC3E}">
        <p14:creationId xmlns:p14="http://schemas.microsoft.com/office/powerpoint/2010/main" val="2635818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27</a:t>
            </a:fld>
            <a:endParaRPr lang="en-US" dirty="0"/>
          </a:p>
        </p:txBody>
      </p:sp>
    </p:spTree>
    <p:extLst>
      <p:ext uri="{BB962C8B-B14F-4D97-AF65-F5344CB8AC3E}">
        <p14:creationId xmlns:p14="http://schemas.microsoft.com/office/powerpoint/2010/main" val="2786020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28</a:t>
            </a:fld>
            <a:endParaRPr lang="en-US" dirty="0"/>
          </a:p>
        </p:txBody>
      </p:sp>
    </p:spTree>
    <p:extLst>
      <p:ext uri="{BB962C8B-B14F-4D97-AF65-F5344CB8AC3E}">
        <p14:creationId xmlns:p14="http://schemas.microsoft.com/office/powerpoint/2010/main" val="4170182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063E1C2E-5658-44B0-841D-A5A7D34F5BB6}" type="slidenum">
              <a:rPr lang="en-US" smtClean="0"/>
              <a:t>3</a:t>
            </a:fld>
            <a:endParaRPr lang="en-US" dirty="0"/>
          </a:p>
        </p:txBody>
      </p:sp>
    </p:spTree>
    <p:extLst>
      <p:ext uri="{BB962C8B-B14F-4D97-AF65-F5344CB8AC3E}">
        <p14:creationId xmlns:p14="http://schemas.microsoft.com/office/powerpoint/2010/main" val="3708087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063E1C2E-5658-44B0-841D-A5A7D34F5BB6}" type="slidenum">
              <a:rPr lang="en-US" smtClean="0"/>
              <a:t>32</a:t>
            </a:fld>
            <a:endParaRPr lang="en-US" dirty="0"/>
          </a:p>
        </p:txBody>
      </p:sp>
    </p:spTree>
    <p:extLst>
      <p:ext uri="{BB962C8B-B14F-4D97-AF65-F5344CB8AC3E}">
        <p14:creationId xmlns:p14="http://schemas.microsoft.com/office/powerpoint/2010/main" val="2176948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36D507E5-2CDE-4EDC-84B6-E8F9139763EB}" type="slidenum">
              <a:rPr lang="en-US" smtClean="0"/>
              <a:pPr/>
              <a:t>33</a:t>
            </a:fld>
            <a:endParaRPr lang="en-US" dirty="0"/>
          </a:p>
        </p:txBody>
      </p:sp>
    </p:spTree>
    <p:extLst>
      <p:ext uri="{BB962C8B-B14F-4D97-AF65-F5344CB8AC3E}">
        <p14:creationId xmlns:p14="http://schemas.microsoft.com/office/powerpoint/2010/main" val="2005660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34</a:t>
            </a:fld>
            <a:endParaRPr lang="en-US" dirty="0"/>
          </a:p>
        </p:txBody>
      </p:sp>
    </p:spTree>
    <p:extLst>
      <p:ext uri="{BB962C8B-B14F-4D97-AF65-F5344CB8AC3E}">
        <p14:creationId xmlns:p14="http://schemas.microsoft.com/office/powerpoint/2010/main" val="2953743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35</a:t>
            </a:fld>
            <a:endParaRPr lang="en-US" dirty="0"/>
          </a:p>
        </p:txBody>
      </p:sp>
    </p:spTree>
    <p:extLst>
      <p:ext uri="{BB962C8B-B14F-4D97-AF65-F5344CB8AC3E}">
        <p14:creationId xmlns:p14="http://schemas.microsoft.com/office/powerpoint/2010/main" val="1136250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37</a:t>
            </a:fld>
            <a:endParaRPr lang="en-US" dirty="0"/>
          </a:p>
        </p:txBody>
      </p:sp>
    </p:spTree>
    <p:extLst>
      <p:ext uri="{BB962C8B-B14F-4D97-AF65-F5344CB8AC3E}">
        <p14:creationId xmlns:p14="http://schemas.microsoft.com/office/powerpoint/2010/main" val="4045497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38</a:t>
            </a:fld>
            <a:endParaRPr lang="en-US" dirty="0"/>
          </a:p>
        </p:txBody>
      </p:sp>
    </p:spTree>
    <p:extLst>
      <p:ext uri="{BB962C8B-B14F-4D97-AF65-F5344CB8AC3E}">
        <p14:creationId xmlns:p14="http://schemas.microsoft.com/office/powerpoint/2010/main" val="3231779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39</a:t>
            </a:fld>
            <a:endParaRPr lang="en-US" dirty="0"/>
          </a:p>
        </p:txBody>
      </p:sp>
    </p:spTree>
    <p:extLst>
      <p:ext uri="{BB962C8B-B14F-4D97-AF65-F5344CB8AC3E}">
        <p14:creationId xmlns:p14="http://schemas.microsoft.com/office/powerpoint/2010/main" val="385073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1376" indent="-296683">
              <a:defRPr>
                <a:solidFill>
                  <a:schemeClr val="tx1"/>
                </a:solidFill>
                <a:latin typeface="Calibri" pitchFamily="34" charset="0"/>
              </a:defRPr>
            </a:lvl2pPr>
            <a:lvl3pPr marL="1186734" indent="-237346">
              <a:defRPr>
                <a:solidFill>
                  <a:schemeClr val="tx1"/>
                </a:solidFill>
                <a:latin typeface="Calibri" pitchFamily="34" charset="0"/>
              </a:defRPr>
            </a:lvl3pPr>
            <a:lvl4pPr marL="1661425" indent="-237346">
              <a:defRPr>
                <a:solidFill>
                  <a:schemeClr val="tx1"/>
                </a:solidFill>
                <a:latin typeface="Calibri" pitchFamily="34" charset="0"/>
              </a:defRPr>
            </a:lvl4pPr>
            <a:lvl5pPr marL="2136118" indent="-237346">
              <a:defRPr>
                <a:solidFill>
                  <a:schemeClr val="tx1"/>
                </a:solidFill>
                <a:latin typeface="Calibri" pitchFamily="34" charset="0"/>
              </a:defRPr>
            </a:lvl5pPr>
            <a:lvl6pPr marL="2610811" indent="-237346" defTabSz="474693" fontAlgn="base">
              <a:spcBef>
                <a:spcPct val="0"/>
              </a:spcBef>
              <a:spcAft>
                <a:spcPct val="0"/>
              </a:spcAft>
              <a:defRPr>
                <a:solidFill>
                  <a:schemeClr val="tx1"/>
                </a:solidFill>
                <a:latin typeface="Calibri" pitchFamily="34" charset="0"/>
              </a:defRPr>
            </a:lvl6pPr>
            <a:lvl7pPr marL="3085506" indent="-237346" defTabSz="474693" fontAlgn="base">
              <a:spcBef>
                <a:spcPct val="0"/>
              </a:spcBef>
              <a:spcAft>
                <a:spcPct val="0"/>
              </a:spcAft>
              <a:defRPr>
                <a:solidFill>
                  <a:schemeClr val="tx1"/>
                </a:solidFill>
                <a:latin typeface="Calibri" pitchFamily="34" charset="0"/>
              </a:defRPr>
            </a:lvl7pPr>
            <a:lvl8pPr marL="3560199" indent="-237346" defTabSz="474693" fontAlgn="base">
              <a:spcBef>
                <a:spcPct val="0"/>
              </a:spcBef>
              <a:spcAft>
                <a:spcPct val="0"/>
              </a:spcAft>
              <a:defRPr>
                <a:solidFill>
                  <a:schemeClr val="tx1"/>
                </a:solidFill>
                <a:latin typeface="Calibri" pitchFamily="34" charset="0"/>
              </a:defRPr>
            </a:lvl8pPr>
            <a:lvl9pPr marL="4034890" indent="-237346" defTabSz="47469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a:t>
            </a:fld>
            <a:endParaRPr lang="en-US" dirty="0"/>
          </a:p>
        </p:txBody>
      </p:sp>
    </p:spTree>
    <p:extLst>
      <p:ext uri="{BB962C8B-B14F-4D97-AF65-F5344CB8AC3E}">
        <p14:creationId xmlns:p14="http://schemas.microsoft.com/office/powerpoint/2010/main" val="1344146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40</a:t>
            </a:fld>
            <a:endParaRPr lang="en-US" dirty="0"/>
          </a:p>
        </p:txBody>
      </p:sp>
    </p:spTree>
    <p:extLst>
      <p:ext uri="{BB962C8B-B14F-4D97-AF65-F5344CB8AC3E}">
        <p14:creationId xmlns:p14="http://schemas.microsoft.com/office/powerpoint/2010/main" val="2410157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42</a:t>
            </a:fld>
            <a:endParaRPr lang="en-US" dirty="0"/>
          </a:p>
        </p:txBody>
      </p:sp>
    </p:spTree>
    <p:extLst>
      <p:ext uri="{BB962C8B-B14F-4D97-AF65-F5344CB8AC3E}">
        <p14:creationId xmlns:p14="http://schemas.microsoft.com/office/powerpoint/2010/main" val="2263296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43</a:t>
            </a:fld>
            <a:endParaRPr lang="en-US" dirty="0"/>
          </a:p>
        </p:txBody>
      </p:sp>
    </p:spTree>
    <p:extLst>
      <p:ext uri="{BB962C8B-B14F-4D97-AF65-F5344CB8AC3E}">
        <p14:creationId xmlns:p14="http://schemas.microsoft.com/office/powerpoint/2010/main" val="565357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44</a:t>
            </a:fld>
            <a:endParaRPr lang="en-US" dirty="0"/>
          </a:p>
        </p:txBody>
      </p:sp>
    </p:spTree>
    <p:extLst>
      <p:ext uri="{BB962C8B-B14F-4D97-AF65-F5344CB8AC3E}">
        <p14:creationId xmlns:p14="http://schemas.microsoft.com/office/powerpoint/2010/main" val="3845525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45</a:t>
            </a:fld>
            <a:endParaRPr lang="en-US" dirty="0"/>
          </a:p>
        </p:txBody>
      </p:sp>
    </p:spTree>
    <p:extLst>
      <p:ext uri="{BB962C8B-B14F-4D97-AF65-F5344CB8AC3E}">
        <p14:creationId xmlns:p14="http://schemas.microsoft.com/office/powerpoint/2010/main" val="3683236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46</a:t>
            </a:fld>
            <a:endParaRPr lang="en-US" dirty="0"/>
          </a:p>
        </p:txBody>
      </p:sp>
    </p:spTree>
    <p:extLst>
      <p:ext uri="{BB962C8B-B14F-4D97-AF65-F5344CB8AC3E}">
        <p14:creationId xmlns:p14="http://schemas.microsoft.com/office/powerpoint/2010/main" val="3579675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47</a:t>
            </a:fld>
            <a:endParaRPr lang="en-US" dirty="0"/>
          </a:p>
        </p:txBody>
      </p:sp>
    </p:spTree>
    <p:extLst>
      <p:ext uri="{BB962C8B-B14F-4D97-AF65-F5344CB8AC3E}">
        <p14:creationId xmlns:p14="http://schemas.microsoft.com/office/powerpoint/2010/main" val="29879024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1376" indent="-296683">
              <a:defRPr>
                <a:solidFill>
                  <a:schemeClr val="tx1"/>
                </a:solidFill>
                <a:latin typeface="Calibri" pitchFamily="34" charset="0"/>
              </a:defRPr>
            </a:lvl2pPr>
            <a:lvl3pPr marL="1186734" indent="-237346">
              <a:defRPr>
                <a:solidFill>
                  <a:schemeClr val="tx1"/>
                </a:solidFill>
                <a:latin typeface="Calibri" pitchFamily="34" charset="0"/>
              </a:defRPr>
            </a:lvl3pPr>
            <a:lvl4pPr marL="1661425" indent="-237346">
              <a:defRPr>
                <a:solidFill>
                  <a:schemeClr val="tx1"/>
                </a:solidFill>
                <a:latin typeface="Calibri" pitchFamily="34" charset="0"/>
              </a:defRPr>
            </a:lvl4pPr>
            <a:lvl5pPr marL="2136118" indent="-237346">
              <a:defRPr>
                <a:solidFill>
                  <a:schemeClr val="tx1"/>
                </a:solidFill>
                <a:latin typeface="Calibri" pitchFamily="34" charset="0"/>
              </a:defRPr>
            </a:lvl5pPr>
            <a:lvl6pPr marL="2610811" indent="-237346" defTabSz="474693" fontAlgn="base">
              <a:spcBef>
                <a:spcPct val="0"/>
              </a:spcBef>
              <a:spcAft>
                <a:spcPct val="0"/>
              </a:spcAft>
              <a:defRPr>
                <a:solidFill>
                  <a:schemeClr val="tx1"/>
                </a:solidFill>
                <a:latin typeface="Calibri" pitchFamily="34" charset="0"/>
              </a:defRPr>
            </a:lvl6pPr>
            <a:lvl7pPr marL="3085506" indent="-237346" defTabSz="474693" fontAlgn="base">
              <a:spcBef>
                <a:spcPct val="0"/>
              </a:spcBef>
              <a:spcAft>
                <a:spcPct val="0"/>
              </a:spcAft>
              <a:defRPr>
                <a:solidFill>
                  <a:schemeClr val="tx1"/>
                </a:solidFill>
                <a:latin typeface="Calibri" pitchFamily="34" charset="0"/>
              </a:defRPr>
            </a:lvl7pPr>
            <a:lvl8pPr marL="3560199" indent="-237346" defTabSz="474693" fontAlgn="base">
              <a:spcBef>
                <a:spcPct val="0"/>
              </a:spcBef>
              <a:spcAft>
                <a:spcPct val="0"/>
              </a:spcAft>
              <a:defRPr>
                <a:solidFill>
                  <a:schemeClr val="tx1"/>
                </a:solidFill>
                <a:latin typeface="Calibri" pitchFamily="34" charset="0"/>
              </a:defRPr>
            </a:lvl8pPr>
            <a:lvl9pPr marL="4034890" indent="-237346" defTabSz="47469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a:t>
            </a:fld>
            <a:endParaRPr lang="en-US" dirty="0"/>
          </a:p>
        </p:txBody>
      </p:sp>
    </p:spTree>
    <p:extLst>
      <p:ext uri="{BB962C8B-B14F-4D97-AF65-F5344CB8AC3E}">
        <p14:creationId xmlns:p14="http://schemas.microsoft.com/office/powerpoint/2010/main" val="3903390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50</a:t>
            </a:fld>
            <a:endParaRPr lang="en-US" dirty="0"/>
          </a:p>
        </p:txBody>
      </p:sp>
    </p:spTree>
    <p:extLst>
      <p:ext uri="{BB962C8B-B14F-4D97-AF65-F5344CB8AC3E}">
        <p14:creationId xmlns:p14="http://schemas.microsoft.com/office/powerpoint/2010/main" val="1769754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51</a:t>
            </a:fld>
            <a:endParaRPr lang="en-US" dirty="0"/>
          </a:p>
        </p:txBody>
      </p:sp>
    </p:spTree>
    <p:extLst>
      <p:ext uri="{BB962C8B-B14F-4D97-AF65-F5344CB8AC3E}">
        <p14:creationId xmlns:p14="http://schemas.microsoft.com/office/powerpoint/2010/main" val="2521319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52</a:t>
            </a:fld>
            <a:endParaRPr lang="en-US" dirty="0"/>
          </a:p>
        </p:txBody>
      </p:sp>
    </p:spTree>
    <p:extLst>
      <p:ext uri="{BB962C8B-B14F-4D97-AF65-F5344CB8AC3E}">
        <p14:creationId xmlns:p14="http://schemas.microsoft.com/office/powerpoint/2010/main" val="1828517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53</a:t>
            </a:fld>
            <a:endParaRPr lang="en-US" dirty="0"/>
          </a:p>
        </p:txBody>
      </p:sp>
    </p:spTree>
    <p:extLst>
      <p:ext uri="{BB962C8B-B14F-4D97-AF65-F5344CB8AC3E}">
        <p14:creationId xmlns:p14="http://schemas.microsoft.com/office/powerpoint/2010/main" val="4001636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54</a:t>
            </a:fld>
            <a:endParaRPr lang="en-US" dirty="0"/>
          </a:p>
        </p:txBody>
      </p:sp>
    </p:spTree>
    <p:extLst>
      <p:ext uri="{BB962C8B-B14F-4D97-AF65-F5344CB8AC3E}">
        <p14:creationId xmlns:p14="http://schemas.microsoft.com/office/powerpoint/2010/main" val="26586089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55</a:t>
            </a:fld>
            <a:endParaRPr lang="en-US" dirty="0"/>
          </a:p>
        </p:txBody>
      </p:sp>
    </p:spTree>
    <p:extLst>
      <p:ext uri="{BB962C8B-B14F-4D97-AF65-F5344CB8AC3E}">
        <p14:creationId xmlns:p14="http://schemas.microsoft.com/office/powerpoint/2010/main" val="3461394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56</a:t>
            </a:fld>
            <a:endParaRPr lang="en-US" dirty="0"/>
          </a:p>
        </p:txBody>
      </p:sp>
    </p:spTree>
    <p:extLst>
      <p:ext uri="{BB962C8B-B14F-4D97-AF65-F5344CB8AC3E}">
        <p14:creationId xmlns:p14="http://schemas.microsoft.com/office/powerpoint/2010/main" val="2406569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57</a:t>
            </a:fld>
            <a:endParaRPr lang="en-US" dirty="0"/>
          </a:p>
        </p:txBody>
      </p:sp>
    </p:spTree>
    <p:extLst>
      <p:ext uri="{BB962C8B-B14F-4D97-AF65-F5344CB8AC3E}">
        <p14:creationId xmlns:p14="http://schemas.microsoft.com/office/powerpoint/2010/main" val="9335426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58</a:t>
            </a:fld>
            <a:endParaRPr lang="en-US" dirty="0"/>
          </a:p>
        </p:txBody>
      </p:sp>
    </p:spTree>
    <p:extLst>
      <p:ext uri="{BB962C8B-B14F-4D97-AF65-F5344CB8AC3E}">
        <p14:creationId xmlns:p14="http://schemas.microsoft.com/office/powerpoint/2010/main" val="8690427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59</a:t>
            </a:fld>
            <a:endParaRPr lang="en-US" dirty="0"/>
          </a:p>
        </p:txBody>
      </p:sp>
    </p:spTree>
    <p:extLst>
      <p:ext uri="{BB962C8B-B14F-4D97-AF65-F5344CB8AC3E}">
        <p14:creationId xmlns:p14="http://schemas.microsoft.com/office/powerpoint/2010/main" val="158180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063E1C2E-5658-44B0-841D-A5A7D34F5BB6}" type="slidenum">
              <a:rPr lang="en-US" smtClean="0"/>
              <a:t>6</a:t>
            </a:fld>
            <a:endParaRPr lang="en-US" dirty="0"/>
          </a:p>
        </p:txBody>
      </p:sp>
    </p:spTree>
    <p:extLst>
      <p:ext uri="{BB962C8B-B14F-4D97-AF65-F5344CB8AC3E}">
        <p14:creationId xmlns:p14="http://schemas.microsoft.com/office/powerpoint/2010/main" val="1324190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60</a:t>
            </a:fld>
            <a:endParaRPr lang="en-US" dirty="0"/>
          </a:p>
        </p:txBody>
      </p:sp>
    </p:spTree>
    <p:extLst>
      <p:ext uri="{BB962C8B-B14F-4D97-AF65-F5344CB8AC3E}">
        <p14:creationId xmlns:p14="http://schemas.microsoft.com/office/powerpoint/2010/main" val="1794907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61</a:t>
            </a:fld>
            <a:endParaRPr lang="en-US" dirty="0"/>
          </a:p>
        </p:txBody>
      </p:sp>
    </p:spTree>
    <p:extLst>
      <p:ext uri="{BB962C8B-B14F-4D97-AF65-F5344CB8AC3E}">
        <p14:creationId xmlns:p14="http://schemas.microsoft.com/office/powerpoint/2010/main" val="3284596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6993" indent="-291151">
              <a:defRPr>
                <a:solidFill>
                  <a:schemeClr val="tx1"/>
                </a:solidFill>
                <a:latin typeface="Calibri" pitchFamily="34" charset="0"/>
              </a:defRPr>
            </a:lvl2pPr>
            <a:lvl3pPr marL="1164606" indent="-232921">
              <a:defRPr>
                <a:solidFill>
                  <a:schemeClr val="tx1"/>
                </a:solidFill>
                <a:latin typeface="Calibri" pitchFamily="34" charset="0"/>
              </a:defRPr>
            </a:lvl3pPr>
            <a:lvl4pPr marL="1630447" indent="-232921">
              <a:defRPr>
                <a:solidFill>
                  <a:schemeClr val="tx1"/>
                </a:solidFill>
                <a:latin typeface="Calibri" pitchFamily="34" charset="0"/>
              </a:defRPr>
            </a:lvl4pPr>
            <a:lvl5pPr marL="2096289" indent="-232921">
              <a:defRPr>
                <a:solidFill>
                  <a:schemeClr val="tx1"/>
                </a:solidFill>
                <a:latin typeface="Calibri" pitchFamily="34" charset="0"/>
              </a:defRPr>
            </a:lvl5pPr>
            <a:lvl6pPr marL="2562131" indent="-232921" defTabSz="465842" fontAlgn="base">
              <a:spcBef>
                <a:spcPct val="0"/>
              </a:spcBef>
              <a:spcAft>
                <a:spcPct val="0"/>
              </a:spcAft>
              <a:defRPr>
                <a:solidFill>
                  <a:schemeClr val="tx1"/>
                </a:solidFill>
                <a:latin typeface="Calibri" pitchFamily="34" charset="0"/>
              </a:defRPr>
            </a:lvl6pPr>
            <a:lvl7pPr marL="3027974" indent="-232921" defTabSz="465842" fontAlgn="base">
              <a:spcBef>
                <a:spcPct val="0"/>
              </a:spcBef>
              <a:spcAft>
                <a:spcPct val="0"/>
              </a:spcAft>
              <a:defRPr>
                <a:solidFill>
                  <a:schemeClr val="tx1"/>
                </a:solidFill>
                <a:latin typeface="Calibri" pitchFamily="34" charset="0"/>
              </a:defRPr>
            </a:lvl7pPr>
            <a:lvl8pPr marL="3493816" indent="-232921" defTabSz="465842" fontAlgn="base">
              <a:spcBef>
                <a:spcPct val="0"/>
              </a:spcBef>
              <a:spcAft>
                <a:spcPct val="0"/>
              </a:spcAft>
              <a:defRPr>
                <a:solidFill>
                  <a:schemeClr val="tx1"/>
                </a:solidFill>
                <a:latin typeface="Calibri" pitchFamily="34" charset="0"/>
              </a:defRPr>
            </a:lvl8pPr>
            <a:lvl9pPr marL="3959657" indent="-232921" defTabSz="46584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8</a:t>
            </a:fld>
            <a:endParaRPr lang="en-US" dirty="0"/>
          </a:p>
        </p:txBody>
      </p:sp>
    </p:spTree>
    <p:extLst>
      <p:ext uri="{BB962C8B-B14F-4D97-AF65-F5344CB8AC3E}">
        <p14:creationId xmlns:p14="http://schemas.microsoft.com/office/powerpoint/2010/main" val="405932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She was in the care of a</a:t>
            </a:r>
            <a:r>
              <a:rPr lang="en-US" altLang="en-US" baseline="0" dirty="0"/>
              <a:t> family when a church worker found her: skinny, bruised &amp; unkempt. </a:t>
            </a:r>
            <a:endParaRPr lang="en-US" altLang="en-US" dirty="0"/>
          </a:p>
        </p:txBody>
      </p:sp>
      <p:sp>
        <p:nvSpPr>
          <p:cNvPr id="358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71376" indent="-296683">
              <a:defRPr>
                <a:solidFill>
                  <a:schemeClr val="tx1"/>
                </a:solidFill>
                <a:latin typeface="Calibri" pitchFamily="34" charset="0"/>
              </a:defRPr>
            </a:lvl2pPr>
            <a:lvl3pPr marL="1186734" indent="-237346">
              <a:defRPr>
                <a:solidFill>
                  <a:schemeClr val="tx1"/>
                </a:solidFill>
                <a:latin typeface="Calibri" pitchFamily="34" charset="0"/>
              </a:defRPr>
            </a:lvl3pPr>
            <a:lvl4pPr marL="1661425" indent="-237346">
              <a:defRPr>
                <a:solidFill>
                  <a:schemeClr val="tx1"/>
                </a:solidFill>
                <a:latin typeface="Calibri" pitchFamily="34" charset="0"/>
              </a:defRPr>
            </a:lvl4pPr>
            <a:lvl5pPr marL="2136118" indent="-237346">
              <a:defRPr>
                <a:solidFill>
                  <a:schemeClr val="tx1"/>
                </a:solidFill>
                <a:latin typeface="Calibri" pitchFamily="34" charset="0"/>
              </a:defRPr>
            </a:lvl5pPr>
            <a:lvl6pPr marL="2610811" indent="-237346" defTabSz="474693" fontAlgn="base">
              <a:spcBef>
                <a:spcPct val="0"/>
              </a:spcBef>
              <a:spcAft>
                <a:spcPct val="0"/>
              </a:spcAft>
              <a:defRPr>
                <a:solidFill>
                  <a:schemeClr val="tx1"/>
                </a:solidFill>
                <a:latin typeface="Calibri" pitchFamily="34" charset="0"/>
              </a:defRPr>
            </a:lvl6pPr>
            <a:lvl7pPr marL="3085506" indent="-237346" defTabSz="474693" fontAlgn="base">
              <a:spcBef>
                <a:spcPct val="0"/>
              </a:spcBef>
              <a:spcAft>
                <a:spcPct val="0"/>
              </a:spcAft>
              <a:defRPr>
                <a:solidFill>
                  <a:schemeClr val="tx1"/>
                </a:solidFill>
                <a:latin typeface="Calibri" pitchFamily="34" charset="0"/>
              </a:defRPr>
            </a:lvl7pPr>
            <a:lvl8pPr marL="3560199" indent="-237346" defTabSz="474693" fontAlgn="base">
              <a:spcBef>
                <a:spcPct val="0"/>
              </a:spcBef>
              <a:spcAft>
                <a:spcPct val="0"/>
              </a:spcAft>
              <a:defRPr>
                <a:solidFill>
                  <a:schemeClr val="tx1"/>
                </a:solidFill>
                <a:latin typeface="Calibri" pitchFamily="34" charset="0"/>
              </a:defRPr>
            </a:lvl8pPr>
            <a:lvl9pPr marL="4034890" indent="-237346" defTabSz="47469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2D4EDC1-63C4-42B2-891B-29EF2DC80B51}" type="slidenum">
              <a:rPr lang="en-US" smtClean="0"/>
              <a:pPr fontAlgn="base">
                <a:spcBef>
                  <a:spcPct val="0"/>
                </a:spcBef>
                <a:spcAft>
                  <a:spcPct val="0"/>
                </a:spcAft>
                <a:defRPr/>
              </a:pPr>
              <a:t>9</a:t>
            </a:fld>
            <a:endParaRPr lang="en-US" dirty="0"/>
          </a:p>
        </p:txBody>
      </p:sp>
    </p:spTree>
    <p:extLst>
      <p:ext uri="{BB962C8B-B14F-4D97-AF65-F5344CB8AC3E}">
        <p14:creationId xmlns:p14="http://schemas.microsoft.com/office/powerpoint/2010/main" val="220193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425416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391051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22942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7460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403038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60845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580290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4191412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59032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3905119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183719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91680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86910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374179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393262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240376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795440-61AA-408A-8373-7C0C7DBA30DF}" type="datetimeFigureOut">
              <a:rPr lang="en-US" smtClean="0"/>
              <a:t>9/18/2019</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3C8279A1-DE4F-45EC-A102-59BCD2B34440}" type="slidenum">
              <a:rPr lang="en-US" smtClean="0"/>
              <a:t>‹#›</a:t>
            </a:fld>
            <a:endParaRPr lang="en-US" dirty="0"/>
          </a:p>
        </p:txBody>
      </p:sp>
    </p:spTree>
    <p:extLst>
      <p:ext uri="{BB962C8B-B14F-4D97-AF65-F5344CB8AC3E}">
        <p14:creationId xmlns:p14="http://schemas.microsoft.com/office/powerpoint/2010/main" val="353244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7795440-61AA-408A-8373-7C0C7DBA30DF}" type="datetimeFigureOut">
              <a:rPr lang="en-US" smtClean="0"/>
              <a:t>9/18/2019</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3C8279A1-DE4F-45EC-A102-59BCD2B34440}" type="slidenum">
              <a:rPr lang="en-US" smtClean="0"/>
              <a:t>‹#›</a:t>
            </a:fld>
            <a:endParaRPr lang="en-US" dirty="0"/>
          </a:p>
        </p:txBody>
      </p:sp>
    </p:spTree>
    <p:extLst>
      <p:ext uri="{BB962C8B-B14F-4D97-AF65-F5344CB8AC3E}">
        <p14:creationId xmlns:p14="http://schemas.microsoft.com/office/powerpoint/2010/main" val="55377691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jpe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2" name="Picture 1"/>
          <p:cNvPicPr>
            <a:picLocks noChangeAspect="1"/>
          </p:cNvPicPr>
          <p:nvPr/>
        </p:nvPicPr>
        <p:blipFill>
          <a:blip r:embed="rId3"/>
          <a:stretch>
            <a:fillRect/>
          </a:stretch>
        </p:blipFill>
        <p:spPr>
          <a:xfrm rot="16200000">
            <a:off x="632712" y="-1242313"/>
            <a:ext cx="7959217" cy="10443840"/>
          </a:xfrm>
          <a:prstGeom prst="rect">
            <a:avLst/>
          </a:prstGeom>
        </p:spPr>
      </p:pic>
    </p:spTree>
    <p:extLst>
      <p:ext uri="{BB962C8B-B14F-4D97-AF65-F5344CB8AC3E}">
        <p14:creationId xmlns:p14="http://schemas.microsoft.com/office/powerpoint/2010/main" val="7669811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609600"/>
            <a:ext cx="7772400" cy="5755422"/>
          </a:xfrm>
          <a:prstGeom prst="rect">
            <a:avLst/>
          </a:prstGeom>
          <a:noFill/>
        </p:spPr>
        <p:txBody>
          <a:bodyPr wrap="square" rtlCol="0">
            <a:spAutoFit/>
          </a:bodyPr>
          <a:lstStyle/>
          <a:p>
            <a:pPr fontAlgn="base"/>
            <a:r>
              <a:rPr lang="en-US" sz="4400" b="1" dirty="0">
                <a:solidFill>
                  <a:schemeClr val="bg1"/>
                </a:solidFill>
                <a:effectLst>
                  <a:outerShdw blurRad="38100" dist="38100" dir="2700000" algn="tl">
                    <a:srgbClr val="000000">
                      <a:alpha val="43137"/>
                    </a:srgbClr>
                  </a:outerShdw>
                </a:effectLst>
              </a:rPr>
              <a:t>Annual costs includes:</a:t>
            </a:r>
          </a:p>
          <a:p>
            <a:pPr marL="571500" indent="-571500" fontAlgn="base">
              <a:buFont typeface="Arial" panose="020B0604020202020204" pitchFamily="34" charset="0"/>
              <a:buChar char="•"/>
            </a:pPr>
            <a:r>
              <a:rPr lang="en-US" sz="3600" b="1" u="sng" dirty="0">
                <a:solidFill>
                  <a:srgbClr val="FFC000"/>
                </a:solidFill>
                <a:effectLst>
                  <a:outerShdw blurRad="38100" dist="38100" dir="2700000" algn="tl">
                    <a:srgbClr val="000000">
                      <a:alpha val="43137"/>
                    </a:srgbClr>
                  </a:outerShdw>
                </a:effectLst>
              </a:rPr>
              <a:t>childhood health</a:t>
            </a:r>
            <a:endParaRPr lang="en-US" sz="3600" b="1" dirty="0">
              <a:solidFill>
                <a:srgbClr val="FFC000"/>
              </a:solidFill>
              <a:effectLst>
                <a:outerShdw blurRad="38100" dist="38100" dir="2700000" algn="tl">
                  <a:srgbClr val="000000">
                    <a:alpha val="43137"/>
                  </a:srgbClr>
                </a:outerShdw>
              </a:effectLst>
            </a:endParaRPr>
          </a:p>
          <a:p>
            <a:pPr marL="571500" indent="-571500" fontAlgn="base">
              <a:buFont typeface="Arial" panose="020B0604020202020204" pitchFamily="34" charset="0"/>
              <a:buChar char="•"/>
            </a:pPr>
            <a:r>
              <a:rPr lang="en-US" sz="3600" b="1" u="sng" dirty="0">
                <a:solidFill>
                  <a:srgbClr val="FFC000"/>
                </a:solidFill>
                <a:effectLst>
                  <a:outerShdw blurRad="38100" dist="38100" dir="2700000" algn="tl">
                    <a:srgbClr val="000000">
                      <a:alpha val="43137"/>
                    </a:srgbClr>
                  </a:outerShdw>
                </a:effectLst>
              </a:rPr>
              <a:t>adult medical</a:t>
            </a:r>
            <a:endParaRPr lang="en-US" sz="3600" b="1" dirty="0">
              <a:solidFill>
                <a:srgbClr val="FFC000"/>
              </a:solidFill>
              <a:effectLst>
                <a:outerShdw blurRad="38100" dist="38100" dir="2700000" algn="tl">
                  <a:srgbClr val="000000">
                    <a:alpha val="43137"/>
                  </a:srgbClr>
                </a:outerShdw>
              </a:effectLst>
            </a:endParaRPr>
          </a:p>
          <a:p>
            <a:pPr marL="571500" indent="-571500" fontAlgn="base">
              <a:buFont typeface="Arial" panose="020B0604020202020204" pitchFamily="34" charset="0"/>
              <a:buChar char="•"/>
            </a:pPr>
            <a:r>
              <a:rPr lang="en-US" sz="3600" b="1" u="sng" dirty="0">
                <a:solidFill>
                  <a:srgbClr val="FFC000"/>
                </a:solidFill>
                <a:effectLst>
                  <a:outerShdw blurRad="38100" dist="38100" dir="2700000" algn="tl">
                    <a:srgbClr val="000000">
                      <a:alpha val="43137"/>
                    </a:srgbClr>
                  </a:outerShdw>
                </a:effectLst>
              </a:rPr>
              <a:t>work productivity loss</a:t>
            </a:r>
            <a:endParaRPr lang="en-US" sz="3600" b="1" dirty="0">
              <a:solidFill>
                <a:srgbClr val="FFC000"/>
              </a:solidFill>
              <a:effectLst>
                <a:outerShdw blurRad="38100" dist="38100" dir="2700000" algn="tl">
                  <a:srgbClr val="000000">
                    <a:alpha val="43137"/>
                  </a:srgbClr>
                </a:outerShdw>
              </a:effectLst>
            </a:endParaRPr>
          </a:p>
          <a:p>
            <a:pPr marL="571500" indent="-571500" fontAlgn="base">
              <a:buFont typeface="Arial" panose="020B0604020202020204" pitchFamily="34" charset="0"/>
              <a:buChar char="•"/>
            </a:pPr>
            <a:r>
              <a:rPr lang="en-US" sz="3600" b="1" u="sng" dirty="0">
                <a:solidFill>
                  <a:srgbClr val="FFC000"/>
                </a:solidFill>
                <a:effectLst>
                  <a:outerShdw blurRad="38100" dist="38100" dir="2700000" algn="tl">
                    <a:srgbClr val="000000">
                      <a:alpha val="43137"/>
                    </a:srgbClr>
                  </a:outerShdw>
                </a:effectLst>
              </a:rPr>
              <a:t>child welfare</a:t>
            </a:r>
            <a:endParaRPr lang="en-US" sz="3600" b="1" dirty="0">
              <a:solidFill>
                <a:srgbClr val="FFC000"/>
              </a:solidFill>
              <a:effectLst>
                <a:outerShdw blurRad="38100" dist="38100" dir="2700000" algn="tl">
                  <a:srgbClr val="000000">
                    <a:alpha val="43137"/>
                  </a:srgbClr>
                </a:outerShdw>
              </a:effectLst>
            </a:endParaRPr>
          </a:p>
          <a:p>
            <a:pPr marL="571500" indent="-571500" fontAlgn="base">
              <a:buFont typeface="Arial" panose="020B0604020202020204" pitchFamily="34" charset="0"/>
              <a:buChar char="•"/>
            </a:pPr>
            <a:r>
              <a:rPr lang="en-US" sz="3600" b="1" u="sng" dirty="0">
                <a:solidFill>
                  <a:srgbClr val="FFC000"/>
                </a:solidFill>
                <a:effectLst>
                  <a:outerShdw blurRad="38100" dist="38100" dir="2700000" algn="tl">
                    <a:srgbClr val="000000">
                      <a:alpha val="43137"/>
                    </a:srgbClr>
                  </a:outerShdw>
                </a:effectLst>
              </a:rPr>
              <a:t>criminal justice</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u="sng" dirty="0">
                <a:solidFill>
                  <a:srgbClr val="FFC000"/>
                </a:solidFill>
                <a:effectLst>
                  <a:outerShdw blurRad="38100" dist="38100" dir="2700000" algn="tl">
                    <a:srgbClr val="000000">
                      <a:alpha val="43137"/>
                    </a:srgbClr>
                  </a:outerShdw>
                </a:effectLst>
              </a:rPr>
              <a:t>special education</a:t>
            </a:r>
          </a:p>
          <a:p>
            <a:pPr marL="571500" indent="-571500">
              <a:buFont typeface="Arial" panose="020B0604020202020204" pitchFamily="34" charset="0"/>
              <a:buChar char="•"/>
            </a:pPr>
            <a:r>
              <a:rPr lang="en-US" sz="3600" b="1" u="sng" dirty="0">
                <a:solidFill>
                  <a:srgbClr val="FFC000"/>
                </a:solidFill>
                <a:effectLst>
                  <a:outerShdw blurRad="38100" dist="38100" dir="2700000" algn="tl">
                    <a:srgbClr val="000000">
                      <a:alpha val="43137"/>
                    </a:srgbClr>
                  </a:outerShdw>
                </a:effectLst>
              </a:rPr>
              <a:t>social services</a:t>
            </a:r>
            <a:r>
              <a:rPr lang="en-US" sz="3600" b="1" dirty="0">
                <a:solidFill>
                  <a:srgbClr val="FF0000"/>
                </a:solidFill>
                <a:effectLst>
                  <a:outerShdw blurRad="38100" dist="38100" dir="2700000" algn="tl">
                    <a:srgbClr val="000000">
                      <a:alpha val="43137"/>
                    </a:srgbClr>
                  </a:outerShdw>
                </a:effectLst>
              </a:rPr>
              <a:t>*</a:t>
            </a:r>
          </a:p>
          <a:p>
            <a:endParaRPr lang="en-US" sz="3600" b="1" dirty="0">
              <a:solidFill>
                <a:srgbClr val="FF0000"/>
              </a:solidFill>
              <a:effectLst>
                <a:outerShdw blurRad="38100" dist="38100" dir="2700000" algn="tl">
                  <a:srgbClr val="000000">
                    <a:alpha val="43137"/>
                  </a:srgbClr>
                </a:outerShdw>
              </a:effectLst>
            </a:endParaRPr>
          </a:p>
          <a:p>
            <a:r>
              <a:rPr lang="en-US" sz="3600" b="1" dirty="0">
                <a:solidFill>
                  <a:srgbClr val="FF0000"/>
                </a:solidFill>
                <a:effectLst>
                  <a:outerShdw blurRad="38100" dist="38100" dir="2700000" algn="tl">
                    <a:srgbClr val="000000">
                      <a:alpha val="43137"/>
                    </a:srgbClr>
                  </a:outerShdw>
                </a:effectLst>
              </a:rPr>
              <a:t>		*Million Dollar Murray </a:t>
            </a:r>
            <a:r>
              <a:rPr lang="en-US" sz="2400" b="1" dirty="0">
                <a:solidFill>
                  <a:schemeClr val="bg1"/>
                </a:solidFill>
                <a:effectLst>
                  <a:outerShdw blurRad="38100" dist="38100" dir="2700000" algn="tl">
                    <a:srgbClr val="000000">
                      <a:alpha val="43137"/>
                    </a:srgbClr>
                  </a:outerShdw>
                </a:effectLst>
              </a:rPr>
              <a:t>(Gladwell)</a:t>
            </a:r>
          </a:p>
        </p:txBody>
      </p:sp>
    </p:spTree>
    <p:extLst>
      <p:ext uri="{BB962C8B-B14F-4D97-AF65-F5344CB8AC3E}">
        <p14:creationId xmlns:p14="http://schemas.microsoft.com/office/powerpoint/2010/main" val="17216712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1203709"/>
            <a:ext cx="7239000" cy="1200329"/>
          </a:xfrm>
          <a:prstGeom prst="rect">
            <a:avLst/>
          </a:prstGeom>
          <a:noFill/>
        </p:spPr>
        <p:txBody>
          <a:bodyPr wrap="square" rtlCol="0">
            <a:spAutoFit/>
          </a:bodyPr>
          <a:lstStyle/>
          <a:p>
            <a:pPr algn="ctr"/>
            <a:r>
              <a:rPr lang="en-US" sz="5400" b="1" dirty="0">
                <a:ln>
                  <a:solidFill>
                    <a:schemeClr val="tx1"/>
                  </a:solidFill>
                </a:ln>
                <a:solidFill>
                  <a:srgbClr val="FFC000"/>
                </a:solidFill>
                <a:effectLst>
                  <a:outerShdw blurRad="38100" dist="38100" dir="2700000" algn="tl">
                    <a:srgbClr val="000000">
                      <a:alpha val="43137"/>
                    </a:srgbClr>
                  </a:outerShdw>
                </a:effectLst>
              </a:rPr>
              <a:t>ACEs</a:t>
            </a:r>
            <a:r>
              <a:rPr lang="en-US" sz="5400" b="1" dirty="0">
                <a:ln>
                  <a:solidFill>
                    <a:schemeClr val="tx1"/>
                  </a:solidFill>
                </a:ln>
                <a:solidFill>
                  <a:schemeClr val="bg1"/>
                </a:solidFill>
                <a:effectLst>
                  <a:outerShdw blurRad="38100" dist="38100" dir="2700000" algn="tl">
                    <a:srgbClr val="000000">
                      <a:alpha val="43137"/>
                    </a:srgbClr>
                  </a:outerShdw>
                </a:effectLst>
              </a:rPr>
              <a:t> Cost Us…</a:t>
            </a:r>
          </a:p>
          <a:p>
            <a:pPr algn="ctr"/>
            <a:endParaRPr lang="en-US" b="1" dirty="0">
              <a:ln>
                <a:solidFill>
                  <a:schemeClr val="tx1"/>
                </a:solidFill>
              </a:ln>
              <a:effectLst>
                <a:outerShdw blurRad="38100" dist="38100" dir="2700000" algn="tl">
                  <a:srgbClr val="000000">
                    <a:alpha val="43137"/>
                  </a:srgbClr>
                </a:outerShdw>
              </a:effectLst>
            </a:endParaRPr>
          </a:p>
        </p:txBody>
      </p:sp>
      <p:sp>
        <p:nvSpPr>
          <p:cNvPr id="3" name="TextBox 2"/>
          <p:cNvSpPr txBox="1"/>
          <p:nvPr/>
        </p:nvSpPr>
        <p:spPr>
          <a:xfrm>
            <a:off x="1219200" y="2206239"/>
            <a:ext cx="5105400" cy="1200329"/>
          </a:xfrm>
          <a:prstGeom prst="rect">
            <a:avLst/>
          </a:prstGeom>
          <a:noFill/>
        </p:spPr>
        <p:txBody>
          <a:bodyPr wrap="square" rtlCol="0">
            <a:spAutoFit/>
          </a:bodyPr>
          <a:lstStyle/>
          <a:p>
            <a:pPr lvl="0"/>
            <a:r>
              <a:rPr lang="en-US" sz="4400" b="1" dirty="0">
                <a:ln>
                  <a:solidFill>
                    <a:schemeClr val="bg1"/>
                  </a:solidFill>
                </a:ln>
                <a:solidFill>
                  <a:srgbClr val="FF0000"/>
                </a:solidFill>
                <a:effectLst>
                  <a:outerShdw blurRad="38100" dist="38100" dir="2700000" algn="tl">
                    <a:srgbClr val="000000">
                      <a:alpha val="43000"/>
                    </a:srgbClr>
                  </a:outerShdw>
                </a:effectLst>
              </a:rPr>
              <a:t>Lots of </a:t>
            </a:r>
            <a:r>
              <a:rPr lang="en-US" sz="7200" b="1" dirty="0">
                <a:ln>
                  <a:solidFill>
                    <a:schemeClr val="bg1"/>
                  </a:solidFill>
                </a:ln>
                <a:solidFill>
                  <a:srgbClr val="00B050"/>
                </a:solidFill>
                <a:effectLst>
                  <a:outerShdw blurRad="38100" dist="38100" dir="2700000" algn="tl">
                    <a:srgbClr val="000000">
                      <a:alpha val="43000"/>
                    </a:srgbClr>
                  </a:outerShdw>
                </a:effectLst>
              </a:rPr>
              <a:t>$$</a:t>
            </a:r>
            <a:endParaRPr lang="en-US" sz="7200" dirty="0">
              <a:ln>
                <a:solidFill>
                  <a:schemeClr val="bg1"/>
                </a:solidFill>
              </a:ln>
              <a:solidFill>
                <a:srgbClr val="00B050"/>
              </a:solidFill>
            </a:endParaRPr>
          </a:p>
        </p:txBody>
      </p:sp>
      <p:sp>
        <p:nvSpPr>
          <p:cNvPr id="4" name="TextBox 3"/>
          <p:cNvSpPr txBox="1"/>
          <p:nvPr/>
        </p:nvSpPr>
        <p:spPr>
          <a:xfrm>
            <a:off x="2362200" y="3276600"/>
            <a:ext cx="3962400" cy="769441"/>
          </a:xfrm>
          <a:prstGeom prst="rect">
            <a:avLst/>
          </a:prstGeom>
          <a:noFill/>
        </p:spPr>
        <p:txBody>
          <a:bodyPr wrap="square" rtlCol="0">
            <a:spAutoFit/>
          </a:bodyPr>
          <a:lstStyle/>
          <a:p>
            <a:pPr lvl="0"/>
            <a:r>
              <a:rPr lang="en-US" sz="4400" b="1" dirty="0">
                <a:ln>
                  <a:solidFill>
                    <a:schemeClr val="bg1"/>
                  </a:solidFill>
                </a:ln>
                <a:solidFill>
                  <a:srgbClr val="FF0000"/>
                </a:solidFill>
                <a:effectLst>
                  <a:outerShdw blurRad="38100" dist="38100" dir="2700000" algn="tl">
                    <a:srgbClr val="000000">
                      <a:alpha val="43000"/>
                    </a:srgbClr>
                  </a:outerShdw>
                </a:effectLst>
              </a:rPr>
              <a:t>Shorter </a:t>
            </a:r>
            <a:r>
              <a:rPr lang="en-US" sz="4400" b="1" u="sng" dirty="0">
                <a:ln>
                  <a:solidFill>
                    <a:schemeClr val="bg1"/>
                  </a:solidFill>
                </a:ln>
                <a:solidFill>
                  <a:srgbClr val="FF0000"/>
                </a:solidFill>
                <a:effectLst>
                  <a:outerShdw blurRad="38100" dist="38100" dir="2700000" algn="tl">
                    <a:srgbClr val="000000">
                      <a:alpha val="43000"/>
                    </a:srgbClr>
                  </a:outerShdw>
                </a:effectLst>
              </a:rPr>
              <a:t>lives</a:t>
            </a:r>
            <a:endParaRPr lang="en-US" sz="4400" dirty="0">
              <a:ln>
                <a:solidFill>
                  <a:schemeClr val="bg1"/>
                </a:solidFill>
              </a:ln>
              <a:solidFill>
                <a:srgbClr val="FF0000"/>
              </a:solidFill>
            </a:endParaRPr>
          </a:p>
        </p:txBody>
      </p:sp>
      <p:sp>
        <p:nvSpPr>
          <p:cNvPr id="5" name="TextBox 4"/>
          <p:cNvSpPr txBox="1"/>
          <p:nvPr/>
        </p:nvSpPr>
        <p:spPr>
          <a:xfrm>
            <a:off x="3200400" y="4267200"/>
            <a:ext cx="5410200" cy="769441"/>
          </a:xfrm>
          <a:prstGeom prst="rect">
            <a:avLst/>
          </a:prstGeom>
          <a:noFill/>
        </p:spPr>
        <p:txBody>
          <a:bodyPr wrap="square" rtlCol="0">
            <a:spAutoFit/>
          </a:bodyPr>
          <a:lstStyle/>
          <a:p>
            <a:pPr lvl="0"/>
            <a:r>
              <a:rPr lang="en-US" sz="4400" b="1" dirty="0">
                <a:ln>
                  <a:solidFill>
                    <a:schemeClr val="bg1"/>
                  </a:solidFill>
                </a:ln>
                <a:solidFill>
                  <a:srgbClr val="FF0000"/>
                </a:solidFill>
                <a:effectLst>
                  <a:outerShdw blurRad="38100" dist="38100" dir="2700000" algn="tl">
                    <a:srgbClr val="000000">
                      <a:alpha val="43000"/>
                    </a:srgbClr>
                  </a:outerShdw>
                </a:effectLst>
              </a:rPr>
              <a:t>Loss of </a:t>
            </a:r>
            <a:r>
              <a:rPr lang="en-US" sz="4400" b="1" u="sng" dirty="0">
                <a:ln>
                  <a:solidFill>
                    <a:schemeClr val="bg1"/>
                  </a:solidFill>
                </a:ln>
                <a:solidFill>
                  <a:srgbClr val="FF0000"/>
                </a:solidFill>
                <a:effectLst>
                  <a:outerShdw blurRad="38100" dist="38100" dir="2700000" algn="tl">
                    <a:srgbClr val="000000">
                      <a:alpha val="43000"/>
                    </a:srgbClr>
                  </a:outerShdw>
                </a:effectLst>
              </a:rPr>
              <a:t>life quality</a:t>
            </a:r>
            <a:endParaRPr lang="en-US" sz="4400" dirty="0">
              <a:ln>
                <a:solidFill>
                  <a:schemeClr val="bg1"/>
                </a:solidFill>
              </a:ln>
              <a:solidFill>
                <a:srgbClr val="FF0000"/>
              </a:solidFill>
            </a:endParaRPr>
          </a:p>
        </p:txBody>
      </p:sp>
    </p:spTree>
    <p:extLst>
      <p:ext uri="{BB962C8B-B14F-4D97-AF65-F5344CB8AC3E}">
        <p14:creationId xmlns:p14="http://schemas.microsoft.com/office/powerpoint/2010/main" val="220893981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Image result for how it all beg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762000"/>
            <a:ext cx="38862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15107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 y="127371"/>
            <a:ext cx="7239000" cy="3200876"/>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rPr>
              <a:t>1985</a:t>
            </a:r>
          </a:p>
          <a:p>
            <a:pPr algn="ctr"/>
            <a:endParaRPr lang="en-US" sz="1000" b="1" dirty="0">
              <a:solidFill>
                <a:schemeClr val="bg1"/>
              </a:solidFill>
              <a:effectLst>
                <a:outerShdw blurRad="38100" dist="38100" dir="2700000" algn="tl">
                  <a:srgbClr val="000000">
                    <a:alpha val="43137"/>
                  </a:srgbClr>
                </a:outerShdw>
              </a:effectLst>
            </a:endParaRPr>
          </a:p>
          <a:p>
            <a:pPr algn="ctr"/>
            <a:r>
              <a:rPr lang="en-US" sz="3600" b="1" dirty="0">
                <a:solidFill>
                  <a:schemeClr val="bg1"/>
                </a:solidFill>
                <a:effectLst>
                  <a:outerShdw blurRad="38100" dist="38100" dir="2700000" algn="tl">
                    <a:srgbClr val="000000">
                      <a:alpha val="43137"/>
                    </a:srgbClr>
                  </a:outerShdw>
                </a:effectLst>
              </a:rPr>
              <a:t>Kaiser Permanente</a:t>
            </a:r>
          </a:p>
          <a:p>
            <a:pPr algn="ctr"/>
            <a:r>
              <a:rPr lang="en-US" sz="3600" b="1" dirty="0">
                <a:solidFill>
                  <a:schemeClr val="bg1"/>
                </a:solidFill>
                <a:effectLst>
                  <a:outerShdw blurRad="38100" dist="38100" dir="2700000" algn="tl">
                    <a:srgbClr val="000000">
                      <a:alpha val="43137"/>
                    </a:srgbClr>
                  </a:outerShdw>
                </a:effectLst>
              </a:rPr>
              <a:t>Obesity Clinic</a:t>
            </a:r>
          </a:p>
          <a:p>
            <a:pPr algn="ctr"/>
            <a:r>
              <a:rPr lang="en-US" sz="3600" b="1" dirty="0">
                <a:solidFill>
                  <a:schemeClr val="bg1"/>
                </a:solidFill>
                <a:effectLst>
                  <a:outerShdw blurRad="38100" dist="38100" dir="2700000" algn="tl">
                    <a:srgbClr val="000000">
                      <a:alpha val="43137"/>
                    </a:srgbClr>
                  </a:outerShdw>
                </a:effectLst>
              </a:rPr>
              <a:t>San Diego</a:t>
            </a:r>
          </a:p>
          <a:p>
            <a:pPr algn="ctr"/>
            <a:r>
              <a:rPr lang="en-US" sz="3600" b="1" dirty="0">
                <a:solidFill>
                  <a:schemeClr val="bg1"/>
                </a:solidFill>
                <a:effectLst>
                  <a:outerShdw blurRad="38100" dist="38100" dir="2700000" algn="tl">
                    <a:srgbClr val="000000">
                      <a:alpha val="43137"/>
                    </a:srgbClr>
                  </a:outerShdw>
                </a:effectLst>
              </a:rPr>
              <a:t>Dr. Vincent Felitti</a:t>
            </a:r>
          </a:p>
        </p:txBody>
      </p:sp>
      <p:sp>
        <p:nvSpPr>
          <p:cNvPr id="3" name="TextBox 2"/>
          <p:cNvSpPr txBox="1"/>
          <p:nvPr/>
        </p:nvSpPr>
        <p:spPr>
          <a:xfrm>
            <a:off x="3200400" y="3429000"/>
            <a:ext cx="6262050" cy="1569660"/>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In a 5 year period…</a:t>
            </a:r>
          </a:p>
          <a:p>
            <a:r>
              <a:rPr lang="en-US" sz="3200" b="1" dirty="0">
                <a:solidFill>
                  <a:srgbClr val="FFC000"/>
                </a:solidFill>
                <a:effectLst>
                  <a:outerShdw blurRad="38100" dist="38100" dir="2700000" algn="tl">
                    <a:srgbClr val="000000">
                      <a:alpha val="43137"/>
                    </a:srgbClr>
                  </a:outerShdw>
                </a:effectLst>
              </a:rPr>
              <a:t>Over HALF of the weight-loss participants dropped out…</a:t>
            </a:r>
          </a:p>
        </p:txBody>
      </p:sp>
      <p:sp>
        <p:nvSpPr>
          <p:cNvPr id="4" name="TextBox 3"/>
          <p:cNvSpPr txBox="1"/>
          <p:nvPr/>
        </p:nvSpPr>
        <p:spPr>
          <a:xfrm>
            <a:off x="1676400" y="5056946"/>
            <a:ext cx="7162800" cy="646331"/>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rPr>
              <a:t>Despite weight loss successes</a:t>
            </a:r>
          </a:p>
        </p:txBody>
      </p:sp>
    </p:spTree>
    <p:extLst>
      <p:ext uri="{BB962C8B-B14F-4D97-AF65-F5344CB8AC3E}">
        <p14:creationId xmlns:p14="http://schemas.microsoft.com/office/powerpoint/2010/main" val="38547292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914400"/>
            <a:ext cx="7086600" cy="369332"/>
          </a:xfrm>
          <a:prstGeom prst="rect">
            <a:avLst/>
          </a:prstGeom>
          <a:noFill/>
        </p:spPr>
        <p:txBody>
          <a:bodyPr wrap="square" rtlCol="0">
            <a:spAutoFit/>
          </a:bodyPr>
          <a:lstStyle/>
          <a:p>
            <a:endParaRPr lang="en-US" dirty="0"/>
          </a:p>
        </p:txBody>
      </p:sp>
      <p:sp>
        <p:nvSpPr>
          <p:cNvPr id="3" name="TextBox 2"/>
          <p:cNvSpPr txBox="1"/>
          <p:nvPr/>
        </p:nvSpPr>
        <p:spPr>
          <a:xfrm>
            <a:off x="0" y="153675"/>
            <a:ext cx="8991600" cy="566308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He investigated…</a:t>
            </a:r>
          </a:p>
          <a:p>
            <a:pPr algn="ctr"/>
            <a:endParaRPr lang="en-US" sz="3200" b="1" dirty="0">
              <a:solidFill>
                <a:schemeClr val="bg1"/>
              </a:solidFill>
              <a:effectLst>
                <a:outerShdw blurRad="38100" dist="38100" dir="2700000" algn="tl">
                  <a:srgbClr val="000000">
                    <a:alpha val="43137"/>
                  </a:srgbClr>
                </a:outerShdw>
              </a:effectLst>
            </a:endParaRPr>
          </a:p>
          <a:p>
            <a:pPr algn="ctr"/>
            <a:r>
              <a:rPr lang="en-US" sz="2400" b="1" dirty="0">
                <a:solidFill>
                  <a:schemeClr val="bg1"/>
                </a:solidFill>
                <a:effectLst>
                  <a:outerShdw blurRad="38100" dist="38100" dir="2700000" algn="tl">
                    <a:srgbClr val="000000">
                      <a:alpha val="43137"/>
                    </a:srgbClr>
                  </a:outerShdw>
                </a:effectLst>
              </a:rPr>
              <a:t>Types of questions posed to </a:t>
            </a:r>
            <a:r>
              <a:rPr lang="en-US" sz="2400" b="1" dirty="0">
                <a:solidFill>
                  <a:srgbClr val="FF0000"/>
                </a:solidFill>
                <a:effectLst>
                  <a:outerShdw blurRad="38100" dist="38100" dir="2700000" algn="tl">
                    <a:srgbClr val="000000">
                      <a:alpha val="43137"/>
                    </a:srgbClr>
                  </a:outerShdw>
                </a:effectLst>
              </a:rPr>
              <a:t>former</a:t>
            </a:r>
            <a:r>
              <a:rPr lang="en-US" sz="2400" b="1" dirty="0">
                <a:solidFill>
                  <a:schemeClr val="bg1"/>
                </a:solidFill>
                <a:effectLst>
                  <a:outerShdw blurRad="38100" dist="38100" dir="2700000" algn="tl">
                    <a:srgbClr val="000000">
                      <a:alpha val="43137"/>
                    </a:srgbClr>
                  </a:outerShdw>
                </a:effectLst>
              </a:rPr>
              <a:t> clinic participants…</a:t>
            </a:r>
          </a:p>
          <a:p>
            <a:endParaRPr lang="en-US" sz="2400" b="1" dirty="0">
              <a:solidFill>
                <a:srgbClr val="FFC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dirty="0">
                <a:ln>
                  <a:solidFill>
                    <a:schemeClr val="bg1"/>
                  </a:solidFill>
                </a:ln>
                <a:solidFill>
                  <a:srgbClr val="FFC000"/>
                </a:solidFill>
                <a:effectLst>
                  <a:outerShdw blurRad="38100" dist="38100" dir="2700000" algn="tl">
                    <a:srgbClr val="000000">
                      <a:alpha val="43137"/>
                    </a:srgbClr>
                  </a:outerShdw>
                </a:effectLst>
              </a:rPr>
              <a:t>How much did you weigh when you </a:t>
            </a:r>
          </a:p>
          <a:p>
            <a:r>
              <a:rPr lang="en-US" sz="3200" dirty="0">
                <a:ln>
                  <a:solidFill>
                    <a:schemeClr val="bg1"/>
                  </a:solidFill>
                </a:ln>
                <a:solidFill>
                  <a:srgbClr val="FFC000"/>
                </a:solidFill>
                <a:effectLst>
                  <a:outerShdw blurRad="38100" dist="38100" dir="2700000" algn="tl">
                    <a:srgbClr val="000000">
                      <a:alpha val="43137"/>
                    </a:srgbClr>
                  </a:outerShdw>
                </a:effectLst>
              </a:rPr>
              <a:t>	were born?</a:t>
            </a:r>
          </a:p>
          <a:p>
            <a:pPr marL="342900" indent="-342900">
              <a:buFont typeface="Arial" panose="020B0604020202020204" pitchFamily="34" charset="0"/>
              <a:buChar char="•"/>
            </a:pPr>
            <a:endParaRPr lang="en-US" sz="1600" dirty="0">
              <a:ln>
                <a:solidFill>
                  <a:schemeClr val="bg1"/>
                </a:solidFill>
              </a:ln>
              <a:solidFill>
                <a:srgbClr val="FFC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dirty="0">
                <a:ln>
                  <a:solidFill>
                    <a:schemeClr val="bg1"/>
                  </a:solidFill>
                </a:ln>
                <a:solidFill>
                  <a:srgbClr val="FFC000"/>
                </a:solidFill>
                <a:effectLst>
                  <a:outerShdw blurRad="38100" dist="38100" dir="2700000" algn="tl">
                    <a:srgbClr val="000000">
                      <a:alpha val="43137"/>
                    </a:srgbClr>
                  </a:outerShdw>
                </a:effectLst>
              </a:rPr>
              <a:t>How much did you weigh when you	started high school?</a:t>
            </a:r>
          </a:p>
          <a:p>
            <a:pPr marL="342900" indent="-342900">
              <a:buFont typeface="Arial" panose="020B0604020202020204" pitchFamily="34" charset="0"/>
              <a:buChar char="•"/>
            </a:pPr>
            <a:endParaRPr lang="en-US" sz="1600" dirty="0">
              <a:ln>
                <a:solidFill>
                  <a:schemeClr val="bg1"/>
                </a:solidFill>
              </a:ln>
              <a:solidFill>
                <a:srgbClr val="FFC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dirty="0">
                <a:ln>
                  <a:solidFill>
                    <a:schemeClr val="bg1"/>
                  </a:solidFill>
                </a:ln>
                <a:solidFill>
                  <a:srgbClr val="FFC000"/>
                </a:solidFill>
                <a:effectLst>
                  <a:outerShdw blurRad="38100" dist="38100" dir="2700000" algn="tl">
                    <a:srgbClr val="000000">
                      <a:alpha val="43137"/>
                    </a:srgbClr>
                  </a:outerShdw>
                </a:effectLst>
              </a:rPr>
              <a:t>How much did you weigh when you </a:t>
            </a:r>
          </a:p>
          <a:p>
            <a:r>
              <a:rPr lang="en-US" sz="3200" dirty="0">
                <a:ln>
                  <a:solidFill>
                    <a:schemeClr val="bg1"/>
                  </a:solidFill>
                </a:ln>
                <a:solidFill>
                  <a:srgbClr val="FFC000"/>
                </a:solidFill>
                <a:effectLst>
                  <a:outerShdw blurRad="38100" dist="38100" dir="2700000" algn="tl">
                    <a:srgbClr val="000000">
                      <a:alpha val="43137"/>
                    </a:srgbClr>
                  </a:outerShdw>
                </a:effectLst>
              </a:rPr>
              <a:t>	got married?</a:t>
            </a:r>
          </a:p>
          <a:p>
            <a:pPr algn="ctr"/>
            <a:endParaRPr lang="en-US" dirty="0"/>
          </a:p>
        </p:txBody>
      </p:sp>
    </p:spTree>
    <p:extLst>
      <p:ext uri="{BB962C8B-B14F-4D97-AF65-F5344CB8AC3E}">
        <p14:creationId xmlns:p14="http://schemas.microsoft.com/office/powerpoint/2010/main" val="278650036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304800"/>
            <a:ext cx="4572000" cy="661720"/>
          </a:xfrm>
          <a:prstGeom prst="rect">
            <a:avLst/>
          </a:prstGeom>
        </p:spPr>
        <p:txBody>
          <a:bodyPr>
            <a:spAutoFit/>
          </a:bodyPr>
          <a:lstStyle/>
          <a:p>
            <a:pPr algn="ctr"/>
            <a:r>
              <a:rPr lang="en-US" sz="2800" b="1" dirty="0">
                <a:solidFill>
                  <a:srgbClr val="FF0000"/>
                </a:solidFill>
                <a:effectLst>
                  <a:outerShdw blurRad="38100" dist="38100" dir="2700000" algn="tl">
                    <a:srgbClr val="000000">
                      <a:alpha val="43137"/>
                    </a:srgbClr>
                  </a:outerShdw>
                </a:effectLst>
              </a:rPr>
              <a:t>Then mistakenly….</a:t>
            </a:r>
          </a:p>
          <a:p>
            <a:pPr algn="ctr"/>
            <a:endParaRPr lang="en-US" sz="900" b="1" dirty="0">
              <a:effectLst>
                <a:outerShdw blurRad="38100" dist="38100" dir="2700000" algn="tl">
                  <a:srgbClr val="000000">
                    <a:alpha val="43137"/>
                  </a:srgbClr>
                </a:outerShdw>
              </a:effectLst>
            </a:endParaRPr>
          </a:p>
        </p:txBody>
      </p:sp>
      <p:pic>
        <p:nvPicPr>
          <p:cNvPr id="2050" name="Picture 2" descr="Image result for penicil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73134">
            <a:off x="328100" y="1420802"/>
            <a:ext cx="4538050" cy="2859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Image result for x r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63273">
            <a:off x="4680042" y="2317842"/>
            <a:ext cx="4096233" cy="40962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410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1905000"/>
            <a:ext cx="4572000" cy="1384995"/>
          </a:xfrm>
          <a:prstGeom prst="rect">
            <a:avLst/>
          </a:prstGeom>
        </p:spPr>
        <p:txBody>
          <a:bodyPr>
            <a:spAutoFit/>
          </a:bodyPr>
          <a:lstStyle/>
          <a:p>
            <a:pPr algn="ctr"/>
            <a:r>
              <a:rPr lang="en-US" sz="2800" b="1" dirty="0">
                <a:solidFill>
                  <a:schemeClr val="bg1"/>
                </a:solidFill>
                <a:effectLst>
                  <a:outerShdw blurRad="38100" dist="38100" dir="2700000" algn="tl">
                    <a:srgbClr val="000000">
                      <a:alpha val="43137"/>
                    </a:srgbClr>
                  </a:outerShdw>
                </a:effectLst>
              </a:rPr>
              <a:t>How much did you weigh when you first became sexually active?</a:t>
            </a:r>
          </a:p>
        </p:txBody>
      </p:sp>
    </p:spTree>
    <p:extLst>
      <p:ext uri="{BB962C8B-B14F-4D97-AF65-F5344CB8AC3E}">
        <p14:creationId xmlns:p14="http://schemas.microsoft.com/office/powerpoint/2010/main" val="2909149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5635" y="657781"/>
            <a:ext cx="4572000" cy="95410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r>
              <a:rPr lang="en-US" sz="2800" b="1" dirty="0">
                <a:solidFill>
                  <a:schemeClr val="bg1"/>
                </a:solidFill>
                <a:effectLst>
                  <a:outerShdw blurRad="38100" dist="38100" dir="2700000" algn="tl">
                    <a:srgbClr val="000000">
                      <a:alpha val="43137"/>
                    </a:srgbClr>
                  </a:outerShdw>
                </a:effectLst>
              </a:rPr>
              <a:t>Many of the answers shocked Dr. Felitti</a:t>
            </a:r>
          </a:p>
        </p:txBody>
      </p:sp>
      <p:pic>
        <p:nvPicPr>
          <p:cNvPr id="1032" name="Picture 8" descr="Image result for 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00787"/>
            <a:ext cx="2746366" cy="274636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ile:Hungary road sign C-033-60.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757" y="2464905"/>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ile:Hungary road sign C-033-50.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002" y="3048000"/>
            <a:ext cx="2892425" cy="28972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64113" y="2900162"/>
            <a:ext cx="4179887" cy="3416320"/>
          </a:xfrm>
          <a:prstGeom prst="rect">
            <a:avLst/>
          </a:prstGeom>
          <a:noFill/>
        </p:spPr>
        <p:txBody>
          <a:bodyPr wrap="square" rtlCol="0">
            <a:spAutoFit/>
          </a:bodyPr>
          <a:lstStyle/>
          <a:p>
            <a:r>
              <a:rPr lang="en-US" sz="3600" b="1" dirty="0">
                <a:ln>
                  <a:solidFill>
                    <a:schemeClr val="tx1"/>
                  </a:solidFill>
                </a:ln>
                <a:solidFill>
                  <a:srgbClr val="FFC000"/>
                </a:solidFill>
                <a:effectLst>
                  <a:outerShdw blurRad="38100" dist="38100" dir="2700000" algn="tl">
                    <a:srgbClr val="000000">
                      <a:alpha val="43137"/>
                    </a:srgbClr>
                  </a:outerShdw>
                </a:effectLst>
              </a:rPr>
              <a:t>MANY of the adult program “drop-outs” had been sexually abused as children</a:t>
            </a:r>
          </a:p>
        </p:txBody>
      </p:sp>
    </p:spTree>
    <p:extLst>
      <p:ext uri="{BB962C8B-B14F-4D97-AF65-F5344CB8AC3E}">
        <p14:creationId xmlns:p14="http://schemas.microsoft.com/office/powerpoint/2010/main" val="41724276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 calcmode="lin" valueType="num">
                                      <p:cBhvr additive="base">
                                        <p:cTn id="7" dur="500" fill="hold"/>
                                        <p:tgtEl>
                                          <p:spTgt spid="1042"/>
                                        </p:tgtEl>
                                        <p:attrNameLst>
                                          <p:attrName>ppt_x</p:attrName>
                                        </p:attrNameLst>
                                      </p:cBhvr>
                                      <p:tavLst>
                                        <p:tav tm="0">
                                          <p:val>
                                            <p:strVal val="#ppt_x"/>
                                          </p:val>
                                        </p:tav>
                                        <p:tav tm="100000">
                                          <p:val>
                                            <p:strVal val="#ppt_x"/>
                                          </p:val>
                                        </p:tav>
                                      </p:tavLst>
                                    </p:anim>
                                    <p:anim calcmode="lin" valueType="num">
                                      <p:cBhvr additive="base">
                                        <p:cTn id="8"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4"/>
                                        </p:tgtEl>
                                        <p:attrNameLst>
                                          <p:attrName>style.visibility</p:attrName>
                                        </p:attrNameLst>
                                      </p:cBhvr>
                                      <p:to>
                                        <p:strVal val="visible"/>
                                      </p:to>
                                    </p:set>
                                    <p:anim calcmode="lin" valueType="num">
                                      <p:cBhvr additive="base">
                                        <p:cTn id="13" dur="500" fill="hold"/>
                                        <p:tgtEl>
                                          <p:spTgt spid="1044"/>
                                        </p:tgtEl>
                                        <p:attrNameLst>
                                          <p:attrName>ppt_x</p:attrName>
                                        </p:attrNameLst>
                                      </p:cBhvr>
                                      <p:tavLst>
                                        <p:tav tm="0">
                                          <p:val>
                                            <p:strVal val="#ppt_x"/>
                                          </p:val>
                                        </p:tav>
                                        <p:tav tm="100000">
                                          <p:val>
                                            <p:strVal val="#ppt_x"/>
                                          </p:val>
                                        </p:tav>
                                      </p:tavLst>
                                    </p:anim>
                                    <p:anim calcmode="lin" valueType="num">
                                      <p:cBhvr additive="base">
                                        <p:cTn id="14"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104568"/>
            <a:ext cx="7162800" cy="1938992"/>
          </a:xfrm>
          <a:prstGeom prst="rect">
            <a:avLst/>
          </a:prstGeom>
          <a:noFill/>
        </p:spPr>
        <p:txBody>
          <a:bodyPr wrap="square" rtlCol="0">
            <a:spAutoFit/>
          </a:bodyPr>
          <a:lstStyle/>
          <a:p>
            <a:pPr algn="ctr"/>
            <a:r>
              <a:rPr lang="en-US" sz="4000" b="1" dirty="0">
                <a:ln>
                  <a:solidFill>
                    <a:schemeClr val="tx1"/>
                  </a:solidFill>
                </a:ln>
                <a:solidFill>
                  <a:schemeClr val="bg1"/>
                </a:solidFill>
                <a:effectLst>
                  <a:outerShdw blurRad="38100" dist="38100" dir="2700000" algn="tl">
                    <a:srgbClr val="000000">
                      <a:alpha val="43137"/>
                    </a:srgbClr>
                  </a:outerShdw>
                </a:effectLst>
              </a:rPr>
              <a:t>These responses jumpstarted deep investigations.</a:t>
            </a:r>
          </a:p>
        </p:txBody>
      </p:sp>
      <p:pic>
        <p:nvPicPr>
          <p:cNvPr id="1026" name="Picture 2" descr="Image result for tip of the icebe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5903" y="2133600"/>
            <a:ext cx="5812193" cy="326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0134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304800"/>
            <a:ext cx="7162800" cy="5386090"/>
          </a:xfrm>
          <a:prstGeom prst="rect">
            <a:avLst/>
          </a:prstGeom>
          <a:noFill/>
        </p:spPr>
        <p:txBody>
          <a:bodyPr wrap="square" rtlCol="0">
            <a:spAutoFit/>
          </a:bodyPr>
          <a:lstStyle/>
          <a:p>
            <a:pPr algn="ctr"/>
            <a:r>
              <a:rPr lang="en-US" sz="4400" b="1" dirty="0">
                <a:ln>
                  <a:solidFill>
                    <a:schemeClr val="tx1"/>
                  </a:solidFill>
                </a:ln>
                <a:solidFill>
                  <a:srgbClr val="FFC000"/>
                </a:solidFill>
                <a:effectLst>
                  <a:outerShdw blurRad="38100" dist="38100" dir="2700000" algn="tl">
                    <a:srgbClr val="000000">
                      <a:alpha val="43137"/>
                    </a:srgbClr>
                  </a:outerShdw>
                </a:effectLst>
              </a:rPr>
              <a:t>1995 - 1997</a:t>
            </a:r>
          </a:p>
          <a:p>
            <a:pPr algn="ctr"/>
            <a:r>
              <a:rPr lang="en-US" sz="4400" b="1" dirty="0">
                <a:ln>
                  <a:solidFill>
                    <a:schemeClr val="tx1"/>
                  </a:solidFill>
                </a:ln>
                <a:solidFill>
                  <a:schemeClr val="bg1"/>
                </a:solidFill>
                <a:effectLst>
                  <a:outerShdw blurRad="38100" dist="38100" dir="2700000" algn="tl">
                    <a:srgbClr val="000000">
                      <a:alpha val="43137"/>
                    </a:srgbClr>
                  </a:outerShdw>
                </a:effectLst>
              </a:rPr>
              <a:t>Center  for Disease Control</a:t>
            </a:r>
          </a:p>
          <a:p>
            <a:pPr algn="ctr"/>
            <a:endParaRPr lang="en-US" sz="800" b="1" dirty="0">
              <a:ln>
                <a:solidFill>
                  <a:schemeClr val="tx1"/>
                </a:solidFill>
              </a:ln>
              <a:solidFill>
                <a:schemeClr val="bg1"/>
              </a:solidFill>
              <a:effectLst>
                <a:outerShdw blurRad="38100" dist="38100" dir="2700000" algn="tl">
                  <a:srgbClr val="000000">
                    <a:alpha val="43137"/>
                  </a:srgbClr>
                </a:outerShdw>
              </a:effectLst>
            </a:endParaRPr>
          </a:p>
          <a:p>
            <a:pPr algn="ctr"/>
            <a:r>
              <a:rPr lang="en-US" sz="4400" b="1" dirty="0">
                <a:ln>
                  <a:solidFill>
                    <a:schemeClr val="tx1"/>
                  </a:solidFill>
                </a:ln>
                <a:solidFill>
                  <a:schemeClr val="bg1"/>
                </a:solidFill>
                <a:effectLst>
                  <a:outerShdw blurRad="38100" dist="38100" dir="2700000" algn="tl">
                    <a:srgbClr val="000000">
                      <a:alpha val="43137"/>
                    </a:srgbClr>
                  </a:outerShdw>
                </a:effectLst>
              </a:rPr>
              <a:t>+</a:t>
            </a:r>
          </a:p>
          <a:p>
            <a:pPr algn="ctr"/>
            <a:endParaRPr lang="en-US" sz="800" b="1" dirty="0">
              <a:ln>
                <a:solidFill>
                  <a:schemeClr val="tx1"/>
                </a:solidFill>
              </a:ln>
              <a:solidFill>
                <a:schemeClr val="bg1"/>
              </a:solidFill>
              <a:effectLst>
                <a:outerShdw blurRad="38100" dist="38100" dir="2700000" algn="tl">
                  <a:srgbClr val="000000">
                    <a:alpha val="43137"/>
                  </a:srgbClr>
                </a:outerShdw>
              </a:effectLst>
            </a:endParaRPr>
          </a:p>
          <a:p>
            <a:pPr algn="ctr"/>
            <a:r>
              <a:rPr lang="en-US" sz="4400" b="1" dirty="0">
                <a:ln>
                  <a:solidFill>
                    <a:schemeClr val="tx1"/>
                  </a:solidFill>
                </a:ln>
                <a:solidFill>
                  <a:schemeClr val="bg1"/>
                </a:solidFill>
                <a:effectLst>
                  <a:outerShdw blurRad="38100" dist="38100" dir="2700000" algn="tl">
                    <a:srgbClr val="000000">
                      <a:alpha val="43137"/>
                    </a:srgbClr>
                  </a:outerShdw>
                </a:effectLst>
              </a:rPr>
              <a:t>Kaiser Permanente</a:t>
            </a:r>
          </a:p>
          <a:p>
            <a:pPr algn="ctr"/>
            <a:r>
              <a:rPr lang="en-US" sz="4400" b="1" dirty="0">
                <a:ln>
                  <a:solidFill>
                    <a:schemeClr val="tx1"/>
                  </a:solidFill>
                </a:ln>
                <a:solidFill>
                  <a:schemeClr val="bg1"/>
                </a:solidFill>
                <a:effectLst>
                  <a:outerShdw blurRad="38100" dist="38100" dir="2700000" algn="tl">
                    <a:srgbClr val="000000">
                      <a:alpha val="43137"/>
                    </a:srgbClr>
                  </a:outerShdw>
                </a:effectLst>
              </a:rPr>
              <a:t>Surveyed</a:t>
            </a:r>
          </a:p>
          <a:p>
            <a:pPr algn="ctr"/>
            <a:endParaRPr lang="en-US" sz="2000" b="1" dirty="0">
              <a:ln>
                <a:solidFill>
                  <a:schemeClr val="tx1"/>
                </a:solidFill>
              </a:ln>
              <a:solidFill>
                <a:schemeClr val="bg1"/>
              </a:solidFill>
              <a:effectLst>
                <a:outerShdw blurRad="38100" dist="38100" dir="2700000" algn="tl">
                  <a:srgbClr val="000000">
                    <a:alpha val="43137"/>
                  </a:srgbClr>
                </a:outerShdw>
              </a:effectLst>
            </a:endParaRPr>
          </a:p>
          <a:p>
            <a:pPr algn="ctr"/>
            <a:r>
              <a:rPr lang="en-US" sz="4400" b="1" dirty="0">
                <a:ln>
                  <a:solidFill>
                    <a:schemeClr val="tx1"/>
                  </a:solidFill>
                </a:ln>
                <a:solidFill>
                  <a:srgbClr val="FFC000"/>
                </a:solidFill>
                <a:effectLst>
                  <a:outerShdw blurRad="38100" dist="38100" dir="2700000" algn="tl">
                    <a:srgbClr val="000000">
                      <a:alpha val="43137"/>
                    </a:srgbClr>
                  </a:outerShdw>
                </a:effectLst>
              </a:rPr>
              <a:t>17,000 participants</a:t>
            </a:r>
          </a:p>
        </p:txBody>
      </p:sp>
    </p:spTree>
    <p:extLst>
      <p:ext uri="{BB962C8B-B14F-4D97-AF65-F5344CB8AC3E}">
        <p14:creationId xmlns:p14="http://schemas.microsoft.com/office/powerpoint/2010/main" val="300269610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03679" y="1752600"/>
            <a:ext cx="7989887" cy="1347788"/>
          </a:xfrm>
        </p:spPr>
        <p:txBody>
          <a:bodyPr>
            <a:normAutofit fontScale="90000"/>
          </a:bodyPr>
          <a:lstStyle/>
          <a:p>
            <a:pPr algn="ctr" eaLnBrk="1" hangingPunct="1">
              <a:spcBef>
                <a:spcPts val="300"/>
              </a:spcBef>
              <a:defRPr/>
            </a:pPr>
            <a:br>
              <a:rPr lang="en-US" altLang="en-US" sz="3200" dirty="0">
                <a:solidFill>
                  <a:srgbClr val="2D43A5"/>
                </a:solidFill>
                <a:latin typeface="Arial Black" pitchFamily="34" charset="0"/>
              </a:rPr>
            </a:br>
            <a:br>
              <a:rPr lang="en-US" altLang="en-US" sz="3200" dirty="0">
                <a:solidFill>
                  <a:srgbClr val="2D43A5"/>
                </a:solidFill>
                <a:latin typeface="Arial Black" pitchFamily="34" charset="0"/>
              </a:rPr>
            </a:br>
            <a:br>
              <a:rPr lang="en-US" altLang="en-US" sz="3200" dirty="0">
                <a:solidFill>
                  <a:srgbClr val="2D43A5"/>
                </a:solidFill>
                <a:latin typeface="Arial Black" pitchFamily="34" charset="0"/>
              </a:rPr>
            </a:br>
            <a:br>
              <a:rPr lang="en-US" altLang="en-US" sz="3200" dirty="0">
                <a:solidFill>
                  <a:srgbClr val="2D43A5"/>
                </a:solidFill>
                <a:latin typeface="Arial Black" pitchFamily="34" charset="0"/>
              </a:rPr>
            </a:br>
            <a:r>
              <a:rPr lang="en-US" altLang="en-US" sz="8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KidsFirst</a:t>
            </a:r>
            <a:br>
              <a:rPr lang="en-US" altLang="en-US" sz="3200" b="1" dirty="0">
                <a:solidFill>
                  <a:srgbClr val="2D43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Counseling and</a:t>
            </a:r>
            <a:b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Family Resource Centers</a:t>
            </a:r>
            <a:b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Child Abuse Prevention Council</a:t>
            </a:r>
            <a:endParaRPr lang="en-US" altLang="en-US" sz="36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0" y="5918200"/>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6" descr="\\srv02\user documents\mmason\Desktop\KFcapcHiRez.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993" y="3581400"/>
            <a:ext cx="2715260" cy="2708605"/>
          </a:xfrm>
          <a:prstGeom prst="rect">
            <a:avLst/>
          </a:prstGeom>
          <a:noFill/>
          <a:ln w="19050">
            <a:solidFill>
              <a:srgbClr val="121A6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0022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ttp://www.npr.org/assets/img/2015/02/20/aces-1_cust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8550" y="1648421"/>
            <a:ext cx="5642628" cy="420412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064" y="32047"/>
            <a:ext cx="8991600" cy="1446550"/>
          </a:xfrm>
          <a:prstGeom prst="rect">
            <a:avLst/>
          </a:prstGeom>
          <a:noFill/>
        </p:spPr>
        <p:txBody>
          <a:bodyPr wrap="square" rtlCol="0">
            <a:spAutoFit/>
          </a:bodyPr>
          <a:lstStyle/>
          <a:p>
            <a:pPr algn="ctr"/>
            <a:r>
              <a:rPr lang="en-US" sz="4800" b="1" dirty="0">
                <a:ln>
                  <a:solidFill>
                    <a:schemeClr val="bg1"/>
                  </a:solidFill>
                </a:ln>
                <a:solidFill>
                  <a:srgbClr val="FF0000"/>
                </a:solidFill>
                <a:effectLst>
                  <a:outerShdw blurRad="38100" dist="38100" dir="2700000" algn="tl">
                    <a:srgbClr val="000000">
                      <a:alpha val="43137"/>
                    </a:srgbClr>
                  </a:outerShdw>
                </a:effectLst>
              </a:rPr>
              <a:t>10 Types </a:t>
            </a:r>
          </a:p>
          <a:p>
            <a:pPr algn="ctr"/>
            <a:r>
              <a:rPr lang="en-US" sz="4000" b="1" dirty="0">
                <a:ln>
                  <a:solidFill>
                    <a:schemeClr val="bg1"/>
                  </a:solidFill>
                </a:ln>
                <a:solidFill>
                  <a:srgbClr val="FF0000"/>
                </a:solidFill>
                <a:effectLst>
                  <a:outerShdw blurRad="38100" dist="38100" dir="2700000" algn="tl">
                    <a:srgbClr val="000000">
                      <a:alpha val="43137"/>
                    </a:srgbClr>
                  </a:outerShdw>
                </a:effectLst>
              </a:rPr>
              <a:t>Adverse Childhood Experiences</a:t>
            </a:r>
          </a:p>
        </p:txBody>
      </p:sp>
    </p:spTree>
    <p:extLst>
      <p:ext uri="{BB962C8B-B14F-4D97-AF65-F5344CB8AC3E}">
        <p14:creationId xmlns:p14="http://schemas.microsoft.com/office/powerpoint/2010/main" val="102670973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457200"/>
            <a:ext cx="8610600" cy="4401205"/>
          </a:xfrm>
          <a:prstGeom prst="rect">
            <a:avLst/>
          </a:prstGeom>
          <a:noFill/>
        </p:spPr>
        <p:txBody>
          <a:bodyPr wrap="square" rtlCol="0">
            <a:spAutoFit/>
          </a:bodyPr>
          <a:lstStyle/>
          <a:p>
            <a:pPr algn="ctr"/>
            <a:r>
              <a:rPr lang="en-US" sz="4800" b="1" dirty="0">
                <a:ln>
                  <a:solidFill>
                    <a:schemeClr val="bg1"/>
                  </a:solidFill>
                </a:ln>
                <a:solidFill>
                  <a:srgbClr val="FFC000"/>
                </a:solidFill>
                <a:effectLst>
                  <a:outerShdw blurRad="38100" dist="38100" dir="2700000" algn="tl">
                    <a:srgbClr val="000000">
                      <a:alpha val="43137"/>
                    </a:srgbClr>
                  </a:outerShdw>
                </a:effectLst>
              </a:rPr>
              <a:t>Key findings… </a:t>
            </a:r>
          </a:p>
          <a:p>
            <a:pPr algn="ctr"/>
            <a:endParaRPr lang="en-US" sz="2000" b="1" dirty="0">
              <a:solidFill>
                <a:srgbClr val="FFC000"/>
              </a:solidFill>
              <a:effectLst>
                <a:outerShdw blurRad="38100" dist="38100" dir="2700000" algn="tl">
                  <a:srgbClr val="000000">
                    <a:alpha val="43137"/>
                  </a:srgbClr>
                </a:outerShdw>
              </a:effectLst>
            </a:endParaRPr>
          </a:p>
          <a:p>
            <a:pPr algn="ctr"/>
            <a:r>
              <a:rPr lang="en-US" sz="4000" b="1" dirty="0">
                <a:ln>
                  <a:solidFill>
                    <a:schemeClr val="tx1"/>
                  </a:solidFill>
                </a:ln>
                <a:solidFill>
                  <a:srgbClr val="FF0000"/>
                </a:solidFill>
                <a:effectLst>
                  <a:outerShdw blurRad="38100" dist="38100" dir="2700000" algn="tl">
                    <a:srgbClr val="000000">
                      <a:alpha val="43137"/>
                    </a:srgbClr>
                  </a:outerShdw>
                </a:effectLst>
              </a:rPr>
              <a:t>Adverse Childhood Experiences</a:t>
            </a:r>
            <a:r>
              <a:rPr lang="en-US" sz="3200" b="1" dirty="0">
                <a:solidFill>
                  <a:srgbClr val="FF0000"/>
                </a:solidFill>
                <a:effectLst>
                  <a:outerShdw blurRad="38100" dist="38100" dir="2700000" algn="tl">
                    <a:srgbClr val="000000">
                      <a:alpha val="43137"/>
                    </a:srgbClr>
                  </a:outerShdw>
                </a:effectLst>
              </a:rPr>
              <a:t>: </a:t>
            </a:r>
          </a:p>
          <a:p>
            <a:pPr algn="ctr"/>
            <a:endParaRPr lang="en-US" sz="2000" b="1" dirty="0">
              <a:effectLst>
                <a:outerShdw blurRad="38100" dist="38100" dir="2700000" algn="tl">
                  <a:srgbClr val="000000">
                    <a:alpha val="43137"/>
                  </a:srgbClr>
                </a:outerShdw>
              </a:effectLst>
            </a:endParaRPr>
          </a:p>
          <a:p>
            <a:pPr marL="342900" indent="-342900" algn="ctr">
              <a:buFont typeface="Arial" panose="020B0604020202020204" pitchFamily="34" charset="0"/>
              <a:buChar char="•"/>
            </a:pPr>
            <a:r>
              <a:rPr lang="en-US" sz="4000" b="1" u="sng" dirty="0">
                <a:solidFill>
                  <a:schemeClr val="bg1"/>
                </a:solidFill>
                <a:effectLst>
                  <a:outerShdw blurRad="38100" dist="38100" dir="2700000" algn="tl">
                    <a:srgbClr val="000000">
                      <a:alpha val="43137"/>
                    </a:srgbClr>
                  </a:outerShdw>
                </a:effectLst>
              </a:rPr>
              <a:t>Vastly</a:t>
            </a:r>
            <a:r>
              <a:rPr lang="en-US" sz="4000" b="1" dirty="0">
                <a:solidFill>
                  <a:schemeClr val="bg1"/>
                </a:solidFill>
                <a:effectLst>
                  <a:outerShdw blurRad="38100" dist="38100" dir="2700000" algn="tl">
                    <a:srgbClr val="000000">
                      <a:alpha val="43137"/>
                    </a:srgbClr>
                  </a:outerShdw>
                </a:effectLst>
              </a:rPr>
              <a:t> more common than recognized or acknowledged</a:t>
            </a:r>
          </a:p>
          <a:p>
            <a:pPr marL="342900" indent="-342900" algn="ctr">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lgn="ctr">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lgn="ctr">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571500" y="3913553"/>
            <a:ext cx="8229600" cy="1323439"/>
          </a:xfrm>
          <a:prstGeom prst="rect">
            <a:avLst/>
          </a:prstGeom>
          <a:noFill/>
        </p:spPr>
        <p:txBody>
          <a:bodyPr wrap="square" rtlCol="0">
            <a:spAutoFit/>
          </a:bodyPr>
          <a:lstStyle/>
          <a:p>
            <a:pPr marL="342900" indent="-342900" algn="ctr">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Powerful relation to adult health…even 50 years later</a:t>
            </a:r>
          </a:p>
        </p:txBody>
      </p:sp>
    </p:spTree>
    <p:extLst>
      <p:ext uri="{BB962C8B-B14F-4D97-AF65-F5344CB8AC3E}">
        <p14:creationId xmlns:p14="http://schemas.microsoft.com/office/powerpoint/2010/main" val="29967717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
            <a:ext cx="3615690" cy="4276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505324"/>
            <a:ext cx="3615690" cy="1069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62750"/>
            <a:ext cx="4267200" cy="25937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8"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7779" y="1271457"/>
            <a:ext cx="447050" cy="447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3613" y="1647382"/>
            <a:ext cx="447050" cy="447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7779" y="3505200"/>
            <a:ext cx="447050" cy="447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7779" y="4565595"/>
            <a:ext cx="447050" cy="447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600" y="3952250"/>
            <a:ext cx="447050" cy="447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3962130"/>
            <a:ext cx="1730273" cy="44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2984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0" y="457200"/>
            <a:ext cx="7391400" cy="4963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34852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324283"/>
            <a:ext cx="7315200" cy="3293209"/>
          </a:xfrm>
          <a:prstGeom prst="rect">
            <a:avLst/>
          </a:prstGeom>
          <a:noFill/>
        </p:spPr>
        <p:txBody>
          <a:bodyPr wrap="square" rtlCol="0">
            <a:spAutoFit/>
          </a:bodyPr>
          <a:lstStyle/>
          <a:p>
            <a:pPr algn="ctr"/>
            <a:r>
              <a:rPr lang="en-US" sz="6600" b="1" dirty="0">
                <a:ln>
                  <a:solidFill>
                    <a:schemeClr val="tx1"/>
                  </a:solidFill>
                </a:ln>
                <a:solidFill>
                  <a:srgbClr val="FFC000"/>
                </a:solidFill>
                <a:effectLst>
                  <a:outerShdw blurRad="38100" dist="38100" dir="2700000" algn="tl">
                    <a:srgbClr val="000000">
                      <a:alpha val="43137"/>
                    </a:srgbClr>
                  </a:outerShdw>
                </a:effectLst>
              </a:rPr>
              <a:t>4 </a:t>
            </a:r>
            <a:r>
              <a:rPr lang="en-US" sz="6600" b="1" dirty="0">
                <a:ln>
                  <a:solidFill>
                    <a:schemeClr val="tx1"/>
                  </a:solidFill>
                </a:ln>
                <a:solidFill>
                  <a:schemeClr val="bg1"/>
                </a:solidFill>
                <a:effectLst>
                  <a:outerShdw blurRad="38100" dist="38100" dir="2700000" algn="tl">
                    <a:srgbClr val="000000">
                      <a:alpha val="43137"/>
                    </a:srgbClr>
                  </a:outerShdw>
                </a:effectLst>
              </a:rPr>
              <a:t>or more </a:t>
            </a:r>
            <a:r>
              <a:rPr lang="en-US" sz="6600" b="1" dirty="0">
                <a:ln>
                  <a:solidFill>
                    <a:schemeClr val="tx1"/>
                  </a:solidFill>
                </a:ln>
                <a:solidFill>
                  <a:srgbClr val="C00000"/>
                </a:solidFill>
                <a:effectLst>
                  <a:outerShdw blurRad="38100" dist="38100" dir="2700000" algn="tl">
                    <a:srgbClr val="000000">
                      <a:alpha val="43137"/>
                    </a:srgbClr>
                  </a:outerShdw>
                </a:effectLst>
              </a:rPr>
              <a:t>ACEs</a:t>
            </a:r>
          </a:p>
          <a:p>
            <a:pPr algn="ctr"/>
            <a:endParaRPr lang="en-US" sz="1000" b="1" dirty="0">
              <a:effectLst>
                <a:outerShdw blurRad="38100" dist="38100" dir="2700000" algn="tl">
                  <a:srgbClr val="000000">
                    <a:alpha val="43137"/>
                  </a:srgbClr>
                </a:outerShdw>
              </a:effectLst>
            </a:endParaRPr>
          </a:p>
          <a:p>
            <a:pPr algn="ctr"/>
            <a:r>
              <a:rPr lang="en-US" sz="2800" b="1" dirty="0">
                <a:solidFill>
                  <a:srgbClr val="FF0000"/>
                </a:solidFill>
                <a:effectLst>
                  <a:outerShdw blurRad="38100" dist="38100" dir="2700000" algn="tl">
                    <a:srgbClr val="000000">
                      <a:alpha val="43137"/>
                    </a:srgbClr>
                  </a:outerShdw>
                </a:effectLst>
              </a:rPr>
              <a:t>7 x </a:t>
            </a:r>
            <a:r>
              <a:rPr lang="en-US" sz="2800" b="1" dirty="0">
                <a:solidFill>
                  <a:srgbClr val="0070C0"/>
                </a:solidFill>
                <a:effectLst>
                  <a:outerShdw blurRad="38100" dist="38100" dir="2700000" algn="tl">
                    <a:srgbClr val="000000">
                      <a:alpha val="43137"/>
                    </a:srgbClr>
                  </a:outerShdw>
                </a:effectLst>
              </a:rPr>
              <a:t>more likely to be an alcoholic</a:t>
            </a:r>
          </a:p>
          <a:p>
            <a:pPr algn="ctr"/>
            <a:endParaRPr lang="en-US" sz="1200" b="1" dirty="0">
              <a:effectLst>
                <a:outerShdw blurRad="38100" dist="38100" dir="2700000" algn="tl">
                  <a:srgbClr val="000000">
                    <a:alpha val="43137"/>
                  </a:srgbClr>
                </a:outerShdw>
              </a:effectLst>
            </a:endParaRPr>
          </a:p>
          <a:p>
            <a:pPr algn="ctr"/>
            <a:r>
              <a:rPr lang="en-US" sz="2800" b="1" dirty="0">
                <a:solidFill>
                  <a:srgbClr val="FF0000"/>
                </a:solidFill>
                <a:effectLst>
                  <a:outerShdw blurRad="38100" dist="38100" dir="2700000" algn="tl">
                    <a:srgbClr val="000000">
                      <a:alpha val="43137"/>
                    </a:srgbClr>
                  </a:outerShdw>
                </a:effectLst>
              </a:rPr>
              <a:t>10 x </a:t>
            </a:r>
            <a:r>
              <a:rPr lang="en-US" sz="2800" b="1" dirty="0">
                <a:solidFill>
                  <a:srgbClr val="0070C0"/>
                </a:solidFill>
                <a:effectLst>
                  <a:outerShdw blurRad="38100" dist="38100" dir="2700000" algn="tl">
                    <a:srgbClr val="000000">
                      <a:alpha val="43137"/>
                    </a:srgbClr>
                  </a:outerShdw>
                </a:effectLst>
              </a:rPr>
              <a:t>more likely to inject street drugs</a:t>
            </a:r>
          </a:p>
          <a:p>
            <a:pPr algn="ctr"/>
            <a:endParaRPr lang="en-US" sz="1200" b="1" dirty="0">
              <a:effectLst>
                <a:outerShdw blurRad="38100" dist="38100" dir="2700000" algn="tl">
                  <a:srgbClr val="000000">
                    <a:alpha val="43137"/>
                  </a:srgbClr>
                </a:outerShdw>
              </a:effectLst>
            </a:endParaRPr>
          </a:p>
          <a:p>
            <a:pPr algn="ctr"/>
            <a:r>
              <a:rPr lang="en-US" sz="2800" b="1" dirty="0">
                <a:solidFill>
                  <a:srgbClr val="FF0000"/>
                </a:solidFill>
                <a:effectLst>
                  <a:outerShdw blurRad="38100" dist="38100" dir="2700000" algn="tl">
                    <a:srgbClr val="000000">
                      <a:alpha val="43137"/>
                    </a:srgbClr>
                  </a:outerShdw>
                </a:effectLst>
              </a:rPr>
              <a:t>12 x</a:t>
            </a:r>
            <a:r>
              <a:rPr lang="en-US" sz="2800" b="1" dirty="0">
                <a:effectLst>
                  <a:outerShdw blurRad="38100" dist="38100" dir="2700000" algn="tl">
                    <a:srgbClr val="000000">
                      <a:alpha val="43137"/>
                    </a:srgbClr>
                  </a:outerShdw>
                </a:effectLst>
              </a:rPr>
              <a:t> </a:t>
            </a:r>
            <a:r>
              <a:rPr lang="en-US" sz="2800" b="1" dirty="0">
                <a:solidFill>
                  <a:srgbClr val="0070C0"/>
                </a:solidFill>
                <a:effectLst>
                  <a:outerShdw blurRad="38100" dist="38100" dir="2700000" algn="tl">
                    <a:srgbClr val="000000">
                      <a:alpha val="43137"/>
                    </a:srgbClr>
                  </a:outerShdw>
                </a:effectLst>
              </a:rPr>
              <a:t>more likely to attempt suicide</a:t>
            </a:r>
          </a:p>
          <a:p>
            <a:pPr algn="ctr"/>
            <a:endParaRPr lang="en-US" sz="2400" b="1" dirty="0">
              <a:effectLst>
                <a:outerShdw blurRad="38100" dist="38100" dir="2700000" algn="tl">
                  <a:srgbClr val="000000">
                    <a:alpha val="43137"/>
                  </a:srgbClr>
                </a:outerShdw>
              </a:effectLst>
            </a:endParaRPr>
          </a:p>
        </p:txBody>
      </p:sp>
      <p:sp>
        <p:nvSpPr>
          <p:cNvPr id="3" name="TextBox 2"/>
          <p:cNvSpPr txBox="1"/>
          <p:nvPr/>
        </p:nvSpPr>
        <p:spPr>
          <a:xfrm>
            <a:off x="685800" y="3962400"/>
            <a:ext cx="8153400" cy="1200329"/>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more</a:t>
            </a:r>
            <a:r>
              <a:rPr lang="en-US" sz="2400" b="1" dirty="0">
                <a:solidFill>
                  <a:srgbClr val="C00000"/>
                </a:solidFill>
                <a:effectLst>
                  <a:outerShdw blurRad="38100" dist="38100" dir="2700000" algn="tl">
                    <a:srgbClr val="000000">
                      <a:alpha val="43137"/>
                    </a:srgbClr>
                  </a:outerShdw>
                </a:effectLst>
              </a:rPr>
              <a:t> violent…..</a:t>
            </a:r>
            <a:r>
              <a:rPr lang="en-US" sz="2400" b="1" dirty="0">
                <a:solidFill>
                  <a:schemeClr val="bg1"/>
                </a:solidFill>
                <a:effectLst>
                  <a:outerShdw blurRad="38100" dist="38100" dir="2700000" algn="tl">
                    <a:srgbClr val="000000">
                      <a:alpha val="43137"/>
                    </a:srgbClr>
                  </a:outerShdw>
                </a:effectLst>
              </a:rPr>
              <a:t>more</a:t>
            </a:r>
            <a:r>
              <a:rPr lang="en-US" sz="2400" b="1" dirty="0">
                <a:solidFill>
                  <a:srgbClr val="C00000"/>
                </a:solidFill>
                <a:effectLst>
                  <a:outerShdw blurRad="38100" dist="38100" dir="2700000" algn="tl">
                    <a:srgbClr val="000000">
                      <a:alpha val="43137"/>
                    </a:srgbClr>
                  </a:outerShdw>
                </a:effectLst>
              </a:rPr>
              <a:t> marriages…..</a:t>
            </a:r>
          </a:p>
          <a:p>
            <a:pPr algn="ctr"/>
            <a:r>
              <a:rPr lang="en-US" sz="2400" b="1" dirty="0">
                <a:solidFill>
                  <a:schemeClr val="bg1"/>
                </a:solidFill>
                <a:effectLst>
                  <a:outerShdw blurRad="38100" dist="38100" dir="2700000" algn="tl">
                    <a:srgbClr val="000000">
                      <a:alpha val="43137"/>
                    </a:srgbClr>
                  </a:outerShdw>
                </a:effectLst>
              </a:rPr>
              <a:t>more</a:t>
            </a:r>
            <a:r>
              <a:rPr lang="en-US" sz="2400" b="1" dirty="0">
                <a:solidFill>
                  <a:srgbClr val="C00000"/>
                </a:solidFill>
                <a:effectLst>
                  <a:outerShdw blurRad="38100" dist="38100" dir="2700000" algn="tl">
                    <a:srgbClr val="000000">
                      <a:alpha val="43137"/>
                    </a:srgbClr>
                  </a:outerShdw>
                </a:effectLst>
              </a:rPr>
              <a:t> broken bones </a:t>
            </a:r>
            <a:r>
              <a:rPr lang="en-US" sz="2400" b="1" dirty="0">
                <a:solidFill>
                  <a:schemeClr val="bg1"/>
                </a:solidFill>
                <a:effectLst>
                  <a:outerShdw blurRad="38100" dist="38100" dir="2700000" algn="tl">
                    <a:srgbClr val="000000">
                      <a:alpha val="43137"/>
                    </a:srgbClr>
                  </a:outerShdw>
                </a:effectLst>
              </a:rPr>
              <a:t>more</a:t>
            </a:r>
            <a:r>
              <a:rPr lang="en-US" sz="2400" b="1" dirty="0">
                <a:solidFill>
                  <a:srgbClr val="C00000"/>
                </a:solidFill>
                <a:effectLst>
                  <a:outerShdw blurRad="38100" dist="38100" dir="2700000" algn="tl">
                    <a:srgbClr val="000000">
                      <a:alpha val="43137"/>
                    </a:srgbClr>
                  </a:outerShdw>
                </a:effectLst>
              </a:rPr>
              <a:t> Rx…..</a:t>
            </a:r>
            <a:r>
              <a:rPr lang="en-US" sz="2400" b="1" dirty="0">
                <a:solidFill>
                  <a:schemeClr val="bg1"/>
                </a:solidFill>
                <a:effectLst>
                  <a:outerShdw blurRad="38100" dist="38100" dir="2700000" algn="tl">
                    <a:srgbClr val="000000">
                      <a:alpha val="43137"/>
                    </a:srgbClr>
                  </a:outerShdw>
                </a:effectLst>
              </a:rPr>
              <a:t>more</a:t>
            </a:r>
            <a:r>
              <a:rPr lang="en-US" sz="2400" b="1" dirty="0">
                <a:solidFill>
                  <a:srgbClr val="C00000"/>
                </a:solidFill>
                <a:effectLst>
                  <a:outerShdw blurRad="38100" dist="38100" dir="2700000" algn="tl">
                    <a:srgbClr val="000000">
                      <a:alpha val="43137"/>
                    </a:srgbClr>
                  </a:outerShdw>
                </a:effectLst>
              </a:rPr>
              <a:t> depression</a:t>
            </a:r>
          </a:p>
          <a:p>
            <a:pPr algn="ctr"/>
            <a:r>
              <a:rPr lang="en-US" sz="2400" b="1" dirty="0">
                <a:solidFill>
                  <a:schemeClr val="bg1"/>
                </a:solidFill>
                <a:effectLst>
                  <a:outerShdw blurRad="38100" dist="38100" dir="2700000" algn="tl">
                    <a:srgbClr val="000000">
                      <a:alpha val="43137"/>
                    </a:srgbClr>
                  </a:outerShdw>
                </a:effectLst>
              </a:rPr>
              <a:t>more</a:t>
            </a:r>
            <a:r>
              <a:rPr lang="en-US" sz="2400" b="1" dirty="0">
                <a:solidFill>
                  <a:srgbClr val="C00000"/>
                </a:solidFill>
                <a:effectLst>
                  <a:outerShdw blurRad="38100" dist="38100" dir="2700000" algn="tl">
                    <a:srgbClr val="000000">
                      <a:alpha val="43137"/>
                    </a:srgbClr>
                  </a:outerShdw>
                </a:effectLst>
              </a:rPr>
              <a:t> auto-immune disease…..</a:t>
            </a:r>
            <a:r>
              <a:rPr lang="en-US" sz="2400" b="1" dirty="0">
                <a:solidFill>
                  <a:schemeClr val="bg1"/>
                </a:solidFill>
                <a:effectLst>
                  <a:outerShdw blurRad="38100" dist="38100" dir="2700000" algn="tl">
                    <a:srgbClr val="000000">
                      <a:alpha val="43137"/>
                    </a:srgbClr>
                  </a:outerShdw>
                </a:effectLst>
              </a:rPr>
              <a:t>more</a:t>
            </a:r>
            <a:r>
              <a:rPr lang="en-US" sz="2400" b="1" dirty="0">
                <a:solidFill>
                  <a:srgbClr val="C00000"/>
                </a:solidFill>
                <a:effectLst>
                  <a:outerShdw blurRad="38100" dist="38100" dir="2700000" algn="tl">
                    <a:srgbClr val="000000">
                      <a:alpha val="43137"/>
                    </a:srgbClr>
                  </a:outerShdw>
                </a:effectLst>
              </a:rPr>
              <a:t> work absences</a:t>
            </a:r>
          </a:p>
        </p:txBody>
      </p:sp>
    </p:spTree>
    <p:extLst>
      <p:ext uri="{BB962C8B-B14F-4D97-AF65-F5344CB8AC3E}">
        <p14:creationId xmlns:p14="http://schemas.microsoft.com/office/powerpoint/2010/main" val="31596181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0092" y="1981200"/>
            <a:ext cx="7010400" cy="193899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Study was </a:t>
            </a:r>
            <a:r>
              <a:rPr lang="en-US" sz="2800" b="1" dirty="0">
                <a:solidFill>
                  <a:srgbClr val="FF0000"/>
                </a:solidFill>
                <a:effectLst>
                  <a:outerShdw blurRad="38100" dist="38100" dir="2700000" algn="tl">
                    <a:srgbClr val="000000">
                      <a:alpha val="43137"/>
                    </a:srgbClr>
                  </a:outerShdw>
                </a:effectLst>
              </a:rPr>
              <a:t>NOT</a:t>
            </a:r>
            <a:r>
              <a:rPr lang="en-US" sz="2800" b="1" dirty="0">
                <a:solidFill>
                  <a:schemeClr val="bg1"/>
                </a:solidFill>
                <a:effectLst>
                  <a:outerShdw blurRad="38100" dist="38100" dir="2700000" algn="tl">
                    <a:srgbClr val="000000">
                      <a:alpha val="43137"/>
                    </a:srgbClr>
                  </a:outerShdw>
                </a:effectLst>
              </a:rPr>
              <a:t> done in the inner city of </a:t>
            </a:r>
            <a:r>
              <a:rPr lang="en-US" sz="2800" b="1" dirty="0">
                <a:effectLst>
                  <a:outerShdw blurRad="38100" dist="38100" dir="2700000" algn="tl">
                    <a:srgbClr val="000000">
                      <a:alpha val="43137"/>
                    </a:srgbClr>
                  </a:outerShdw>
                </a:effectLst>
              </a:rPr>
              <a:t>Philadelphia</a:t>
            </a:r>
            <a:r>
              <a:rPr lang="en-US" sz="2800" b="1" dirty="0">
                <a:solidFill>
                  <a:schemeClr val="bg1"/>
                </a:solidFill>
                <a:effectLst>
                  <a:outerShdw blurRad="38100" dist="38100" dir="2700000" algn="tl">
                    <a:srgbClr val="000000">
                      <a:alpha val="43137"/>
                    </a:srgbClr>
                  </a:outerShdw>
                </a:effectLst>
              </a:rPr>
              <a:t> </a:t>
            </a:r>
            <a:r>
              <a:rPr lang="en-US" sz="2000" b="1" dirty="0">
                <a:solidFill>
                  <a:schemeClr val="bg1"/>
                </a:solidFill>
                <a:effectLst>
                  <a:outerShdw blurRad="38100" dist="38100" dir="2700000" algn="tl">
                    <a:srgbClr val="000000">
                      <a:alpha val="43137"/>
                    </a:srgbClr>
                  </a:outerShdw>
                </a:effectLst>
              </a:rPr>
              <a:t>(for instance)</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It was done in </a:t>
            </a:r>
            <a:r>
              <a:rPr lang="en-US" sz="2800" b="1" u="sng" dirty="0">
                <a:effectLst>
                  <a:outerShdw blurRad="38100" dist="38100" dir="2700000" algn="tl">
                    <a:srgbClr val="000000">
                      <a:alpha val="43137"/>
                    </a:srgbClr>
                  </a:outerShdw>
                </a:effectLst>
              </a:rPr>
              <a:t>San Diego, CA…</a:t>
            </a:r>
          </a:p>
          <a:p>
            <a:endParaRPr lang="en-US" sz="800" b="1" dirty="0">
              <a:solidFill>
                <a:schemeClr val="bg1"/>
              </a:solidFill>
              <a:effectLst>
                <a:outerShdw blurRad="38100" dist="38100" dir="2700000" algn="tl">
                  <a:srgbClr val="000000">
                    <a:alpha val="43137"/>
                  </a:srgbClr>
                </a:outerShdw>
              </a:effectLst>
            </a:endParaRPr>
          </a:p>
        </p:txBody>
      </p:sp>
      <p:pic>
        <p:nvPicPr>
          <p:cNvPr id="3074" name="Picture 2" descr="Image result for remi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136021"/>
            <a:ext cx="3800475" cy="19002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8003" y="3962400"/>
            <a:ext cx="3886200" cy="2123658"/>
          </a:xfrm>
          <a:prstGeom prst="rect">
            <a:avLst/>
          </a:prstGeom>
          <a:noFill/>
        </p:spPr>
        <p:txBody>
          <a:bodyPr wrap="square" rtlCol="0">
            <a:spAutoFit/>
          </a:bodyPr>
          <a:lstStyle/>
          <a:p>
            <a:pPr algn="ctr"/>
            <a:r>
              <a:rPr lang="en-US" sz="4400" b="1" dirty="0">
                <a:solidFill>
                  <a:srgbClr val="FFC000"/>
                </a:solidFill>
                <a:effectLst>
                  <a:outerShdw blurRad="38100" dist="38100" dir="2700000" algn="tl">
                    <a:srgbClr val="000000">
                      <a:alpha val="43137"/>
                    </a:srgbClr>
                  </a:outerShdw>
                </a:effectLst>
              </a:rPr>
              <a:t>UNDER-REPORTED</a:t>
            </a:r>
          </a:p>
          <a:p>
            <a:pPr algn="ctr"/>
            <a:r>
              <a:rPr lang="en-US" sz="4400" b="1" dirty="0">
                <a:solidFill>
                  <a:srgbClr val="FFC000"/>
                </a:solidFill>
                <a:effectLst>
                  <a:outerShdw blurRad="38100" dist="38100" dir="2700000" algn="tl">
                    <a:srgbClr val="000000">
                      <a:alpha val="43137"/>
                    </a:srgbClr>
                  </a:outerShdw>
                </a:effectLst>
              </a:rPr>
              <a:t>Factor </a:t>
            </a:r>
          </a:p>
        </p:txBody>
      </p:sp>
      <p:sp>
        <p:nvSpPr>
          <p:cNvPr id="4" name="TextBox 3"/>
          <p:cNvSpPr txBox="1"/>
          <p:nvPr/>
        </p:nvSpPr>
        <p:spPr>
          <a:xfrm>
            <a:off x="4665292" y="3920192"/>
            <a:ext cx="4097708" cy="1569660"/>
          </a:xfrm>
          <a:prstGeom prst="rect">
            <a:avLst/>
          </a:prstGeom>
          <a:noFill/>
        </p:spPr>
        <p:txBody>
          <a:bodyPr wrap="square" rtlCol="0">
            <a:spAutoFit/>
          </a:bodyPr>
          <a:lstStyle/>
          <a:p>
            <a:pPr marL="457200" indent="-457200" algn="r">
              <a:buFont typeface="Arial" panose="020B0604020202020204" pitchFamily="34" charset="0"/>
              <a:buChar char="•"/>
            </a:pPr>
            <a:r>
              <a:rPr lang="en-US" sz="3200" b="1" dirty="0">
                <a:solidFill>
                  <a:srgbClr val="FF0000"/>
                </a:solidFill>
                <a:effectLst>
                  <a:outerShdw blurRad="38100" dist="38100" dir="2700000" algn="tl">
                    <a:srgbClr val="000000">
                      <a:alpha val="43137"/>
                    </a:srgbClr>
                  </a:outerShdw>
                </a:effectLst>
              </a:rPr>
              <a:t>White</a:t>
            </a:r>
          </a:p>
          <a:p>
            <a:pPr marL="457200" indent="-457200" algn="r">
              <a:buFont typeface="Arial" panose="020B0604020202020204" pitchFamily="34" charset="0"/>
              <a:buChar char="•"/>
            </a:pPr>
            <a:r>
              <a:rPr lang="en-US" sz="3200" b="1" dirty="0">
                <a:solidFill>
                  <a:srgbClr val="FF0000"/>
                </a:solidFill>
                <a:effectLst>
                  <a:outerShdw blurRad="38100" dist="38100" dir="2700000" algn="tl">
                    <a:srgbClr val="000000">
                      <a:alpha val="43137"/>
                    </a:srgbClr>
                  </a:outerShdw>
                </a:effectLst>
              </a:rPr>
              <a:t>Middle Class</a:t>
            </a:r>
          </a:p>
          <a:p>
            <a:pPr marL="457200" indent="-457200" algn="r">
              <a:buFont typeface="Arial" panose="020B0604020202020204" pitchFamily="34" charset="0"/>
              <a:buChar char="•"/>
            </a:pPr>
            <a:r>
              <a:rPr lang="en-US" sz="3200" b="1" dirty="0">
                <a:solidFill>
                  <a:srgbClr val="FF0000"/>
                </a:solidFill>
                <a:effectLst>
                  <a:outerShdw blurRad="38100" dist="38100" dir="2700000" algn="tl">
                    <a:srgbClr val="000000">
                      <a:alpha val="43137"/>
                    </a:srgbClr>
                  </a:outerShdw>
                </a:effectLst>
              </a:rPr>
              <a:t>Mostly Educated</a:t>
            </a:r>
          </a:p>
        </p:txBody>
      </p:sp>
    </p:spTree>
    <p:extLst>
      <p:ext uri="{BB962C8B-B14F-4D97-AF65-F5344CB8AC3E}">
        <p14:creationId xmlns:p14="http://schemas.microsoft.com/office/powerpoint/2010/main" val="11295340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21595">
            <a:off x="2515117" y="2345757"/>
            <a:ext cx="3712317" cy="2378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152400"/>
            <a:ext cx="4191000" cy="1754326"/>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If this is </a:t>
            </a:r>
          </a:p>
          <a:p>
            <a:r>
              <a:rPr lang="en-US" sz="5400" b="1" dirty="0">
                <a:solidFill>
                  <a:schemeClr val="bg1"/>
                </a:solidFill>
                <a:effectLst>
                  <a:outerShdw blurRad="38100" dist="38100" dir="2700000" algn="tl">
                    <a:srgbClr val="000000">
                      <a:alpha val="43137"/>
                    </a:srgbClr>
                  </a:outerShdw>
                </a:effectLst>
              </a:rPr>
              <a:t>San Diego…</a:t>
            </a:r>
          </a:p>
        </p:txBody>
      </p:sp>
      <p:sp>
        <p:nvSpPr>
          <p:cNvPr id="3" name="TextBox 2"/>
          <p:cNvSpPr txBox="1"/>
          <p:nvPr/>
        </p:nvSpPr>
        <p:spPr>
          <a:xfrm>
            <a:off x="5562600" y="4343400"/>
            <a:ext cx="3581400" cy="2123658"/>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rPr>
              <a:t>…what’s happening elsewhere?</a:t>
            </a:r>
          </a:p>
        </p:txBody>
      </p:sp>
    </p:spTree>
    <p:extLst>
      <p:ext uri="{BB962C8B-B14F-4D97-AF65-F5344CB8AC3E}">
        <p14:creationId xmlns:p14="http://schemas.microsoft.com/office/powerpoint/2010/main" val="11882961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09600" y="685800"/>
            <a:ext cx="7896225" cy="453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72260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257800" y="3204621"/>
            <a:ext cx="3471863" cy="3117824"/>
          </a:xfrm>
          <a:prstGeom prst="rect">
            <a:avLst/>
          </a:prstGeom>
        </p:spPr>
      </p:pic>
      <p:pic>
        <p:nvPicPr>
          <p:cNvPr id="3" name="Picture 2"/>
          <p:cNvPicPr>
            <a:picLocks noChangeAspect="1"/>
          </p:cNvPicPr>
          <p:nvPr/>
        </p:nvPicPr>
        <p:blipFill>
          <a:blip r:embed="rId5"/>
          <a:stretch>
            <a:fillRect/>
          </a:stretch>
        </p:blipFill>
        <p:spPr>
          <a:xfrm>
            <a:off x="228600" y="76200"/>
            <a:ext cx="5576763" cy="1791468"/>
          </a:xfrm>
          <a:prstGeom prst="rect">
            <a:avLst/>
          </a:prstGeom>
        </p:spPr>
      </p:pic>
      <p:pic>
        <p:nvPicPr>
          <p:cNvPr id="5" name="Picture 4"/>
          <p:cNvPicPr>
            <a:picLocks noChangeAspect="1"/>
          </p:cNvPicPr>
          <p:nvPr/>
        </p:nvPicPr>
        <p:blipFill>
          <a:blip r:embed="rId6"/>
          <a:stretch>
            <a:fillRect/>
          </a:stretch>
        </p:blipFill>
        <p:spPr>
          <a:xfrm>
            <a:off x="838200" y="2133600"/>
            <a:ext cx="3465788" cy="3105150"/>
          </a:xfrm>
          <a:prstGeom prst="rect">
            <a:avLst/>
          </a:prstGeom>
        </p:spPr>
      </p:pic>
    </p:spTree>
    <p:extLst>
      <p:ext uri="{BB962C8B-B14F-4D97-AF65-F5344CB8AC3E}">
        <p14:creationId xmlns:p14="http://schemas.microsoft.com/office/powerpoint/2010/main" val="25438590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304800"/>
            <a:ext cx="7239000" cy="3816429"/>
          </a:xfrm>
          <a:prstGeom prst="rect">
            <a:avLst/>
          </a:prstGeom>
          <a:noFill/>
        </p:spPr>
        <p:txBody>
          <a:bodyPr wrap="square" rtlCol="0">
            <a:spAutoFit/>
          </a:bodyPr>
          <a:lstStyle/>
          <a:p>
            <a:pPr algn="ctr"/>
            <a:r>
              <a:rPr lang="en-US" sz="5400" b="1" i="1" dirty="0">
                <a:ln>
                  <a:solidFill>
                    <a:schemeClr val="tx1"/>
                  </a:solidFill>
                </a:ln>
                <a:solidFill>
                  <a:srgbClr val="FFC000"/>
                </a:solidFill>
                <a:effectLst>
                  <a:outerShdw blurRad="38100" dist="38100" dir="2700000" algn="tl">
                    <a:srgbClr val="000000">
                      <a:alpha val="43137"/>
                    </a:srgbClr>
                  </a:outerShdw>
                </a:effectLst>
              </a:rPr>
              <a:t>Inform</a:t>
            </a:r>
          </a:p>
          <a:p>
            <a:pPr algn="ctr"/>
            <a:endParaRPr lang="en-US" sz="4000" b="1" dirty="0">
              <a:ln>
                <a:solidFill>
                  <a:schemeClr val="tx1"/>
                </a:solidFill>
              </a:ln>
              <a:solidFill>
                <a:srgbClr val="FFC000"/>
              </a:solidFill>
              <a:effectLst>
                <a:outerShdw blurRad="38100" dist="38100" dir="2700000" algn="tl">
                  <a:srgbClr val="000000">
                    <a:alpha val="43137"/>
                  </a:srgbClr>
                </a:outerShdw>
              </a:effectLst>
            </a:endParaRPr>
          </a:p>
          <a:p>
            <a:pPr algn="ctr"/>
            <a:r>
              <a:rPr lang="en-US" sz="5400" b="1" i="1" dirty="0">
                <a:ln>
                  <a:solidFill>
                    <a:schemeClr val="tx1"/>
                  </a:solidFill>
                </a:ln>
                <a:solidFill>
                  <a:srgbClr val="FFC000"/>
                </a:solidFill>
                <a:effectLst>
                  <a:outerShdw blurRad="38100" dist="38100" dir="2700000" algn="tl">
                    <a:srgbClr val="000000">
                      <a:alpha val="43137"/>
                    </a:srgbClr>
                  </a:outerShdw>
                </a:effectLst>
              </a:rPr>
              <a:t>Educate</a:t>
            </a:r>
          </a:p>
          <a:p>
            <a:pPr algn="ctr"/>
            <a:endParaRPr lang="en-US" sz="4000" b="1" i="1" dirty="0">
              <a:ln>
                <a:solidFill>
                  <a:schemeClr val="tx1"/>
                </a:solidFill>
              </a:ln>
              <a:solidFill>
                <a:srgbClr val="FFC000"/>
              </a:solidFill>
              <a:effectLst>
                <a:outerShdw blurRad="38100" dist="38100" dir="2700000" algn="tl">
                  <a:srgbClr val="000000">
                    <a:alpha val="43137"/>
                  </a:srgbClr>
                </a:outerShdw>
              </a:effectLst>
            </a:endParaRPr>
          </a:p>
          <a:p>
            <a:pPr algn="ctr"/>
            <a:r>
              <a:rPr lang="en-US" sz="5400" b="1" i="1" dirty="0">
                <a:ln>
                  <a:solidFill>
                    <a:schemeClr val="tx1"/>
                  </a:solidFill>
                </a:ln>
                <a:solidFill>
                  <a:srgbClr val="FFC000"/>
                </a:solidFill>
                <a:effectLst>
                  <a:outerShdw blurRad="38100" dist="38100" dir="2700000" algn="tl">
                    <a:srgbClr val="000000">
                      <a:alpha val="43137"/>
                    </a:srgbClr>
                  </a:outerShdw>
                </a:effectLst>
              </a:rPr>
              <a:t>Encourage</a:t>
            </a:r>
            <a:r>
              <a:rPr lang="en-US" sz="5400" b="1" dirty="0">
                <a:ln>
                  <a:solidFill>
                    <a:schemeClr val="tx1"/>
                  </a:solidFill>
                </a:ln>
                <a:solidFill>
                  <a:srgbClr val="FFC000"/>
                </a:solidFill>
                <a:effectLst>
                  <a:outerShdw blurRad="38100" dist="38100" dir="2700000" algn="tl">
                    <a:srgbClr val="000000">
                      <a:alpha val="43137"/>
                    </a:srgbClr>
                  </a:outerShdw>
                </a:effectLst>
              </a:rPr>
              <a:t> </a:t>
            </a:r>
          </a:p>
        </p:txBody>
      </p:sp>
      <p:pic>
        <p:nvPicPr>
          <p:cNvPr id="2050" name="Picture 2" descr="Image result for h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52199">
            <a:off x="2851344" y="3541236"/>
            <a:ext cx="5727313" cy="2996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Image result for h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04800"/>
            <a:ext cx="37338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06017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52800" y="2362200"/>
            <a:ext cx="4876800" cy="1569660"/>
          </a:xfrm>
          <a:prstGeom prst="rect">
            <a:avLst/>
          </a:prstGeom>
          <a:noFill/>
        </p:spPr>
        <p:txBody>
          <a:bodyPr wrap="square" rtlCol="0">
            <a:spAutoFit/>
          </a:bodyPr>
          <a:lstStyle/>
          <a:p>
            <a:r>
              <a:rPr lang="en-US" sz="2400" b="1" dirty="0">
                <a:solidFill>
                  <a:schemeClr val="bg1"/>
                </a:solidFill>
              </a:rPr>
              <a:t>Mike Mason</a:t>
            </a:r>
          </a:p>
          <a:p>
            <a:r>
              <a:rPr lang="en-US" sz="2400" dirty="0">
                <a:solidFill>
                  <a:schemeClr val="bg1"/>
                </a:solidFill>
              </a:rPr>
              <a:t>Community Development</a:t>
            </a:r>
          </a:p>
          <a:p>
            <a:r>
              <a:rPr lang="en-US" sz="2400" dirty="0">
                <a:solidFill>
                  <a:schemeClr val="bg1"/>
                </a:solidFill>
              </a:rPr>
              <a:t>&amp; Communications</a:t>
            </a:r>
          </a:p>
          <a:p>
            <a:r>
              <a:rPr lang="en-US" sz="2400" b="1" dirty="0">
                <a:solidFill>
                  <a:schemeClr val="bg1"/>
                </a:solidFill>
              </a:rPr>
              <a:t>mmason@kidsfirstnow.org</a:t>
            </a:r>
          </a:p>
        </p:txBody>
      </p:sp>
      <p:pic>
        <p:nvPicPr>
          <p:cNvPr id="1026" name="Picture 2" descr="\\srv02\user documents\mmason\Desktop\5.KFcapHiRe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129" y="2133600"/>
            <a:ext cx="2270615" cy="2264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173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Image result for treatable and beatable nad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3176"/>
            <a:ext cx="5227385" cy="3487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Image result for what is predictable is preven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057400"/>
            <a:ext cx="6266871" cy="46579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959129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52400" y="152400"/>
            <a:ext cx="7834747" cy="4191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5"/>
          <a:stretch>
            <a:fillRect/>
          </a:stretch>
        </p:blipFill>
        <p:spPr>
          <a:xfrm>
            <a:off x="2057400" y="2743200"/>
            <a:ext cx="6734971" cy="368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98008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8" descr="Image result for adverse childhood experiences ace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rot="19414730">
            <a:off x="763952" y="1343533"/>
            <a:ext cx="7179655" cy="4165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code r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20345"/>
            <a:ext cx="2667000" cy="2353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4580164"/>
            <a:ext cx="3314129" cy="2212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76200" y="-38100"/>
            <a:ext cx="9372600" cy="5847755"/>
          </a:xfrm>
          <a:prstGeom prst="rect">
            <a:avLst/>
          </a:prstGeom>
          <a:noFill/>
          <a:ln>
            <a:noFill/>
          </a:ln>
        </p:spPr>
        <p:txBody>
          <a:bodyPr wrap="square" rtlCol="0">
            <a:spAutoFit/>
          </a:bodyPr>
          <a:lstStyle/>
          <a:p>
            <a:pPr algn="ctr"/>
            <a:endParaRPr lang="en-US" sz="1200" b="1" dirty="0">
              <a:solidFill>
                <a:srgbClr val="FFC000"/>
              </a:solidFill>
              <a:effectLst>
                <a:outerShdw blurRad="38100" dist="38100" dir="2700000" algn="tl">
                  <a:srgbClr val="000000">
                    <a:alpha val="43137"/>
                  </a:srgbClr>
                </a:outerShdw>
              </a:effectLst>
            </a:endParaRPr>
          </a:p>
          <a:p>
            <a:endParaRPr lang="en-US" b="1" dirty="0">
              <a:ln>
                <a:solidFill>
                  <a:schemeClr val="bg1"/>
                </a:solidFill>
              </a:ln>
              <a:solidFill>
                <a:srgbClr val="FFC000"/>
              </a:solidFill>
              <a:effectLst>
                <a:outerShdw blurRad="38100" dist="38100" dir="2700000" algn="tl">
                  <a:srgbClr val="000000">
                    <a:alpha val="43137"/>
                  </a:srgbClr>
                </a:outerShdw>
              </a:effectLst>
            </a:endParaRPr>
          </a:p>
          <a:p>
            <a:r>
              <a:rPr lang="en-US" sz="5400" b="1" dirty="0">
                <a:ln>
                  <a:solidFill>
                    <a:schemeClr val="bg1"/>
                  </a:solidFill>
                </a:ln>
                <a:solidFill>
                  <a:srgbClr val="FF0000"/>
                </a:solidFill>
                <a:effectLst>
                  <a:outerShdw blurRad="38100" dist="38100" dir="2700000" algn="tl">
                    <a:srgbClr val="000000">
                      <a:alpha val="43137"/>
                    </a:srgbClr>
                  </a:outerShdw>
                </a:effectLst>
              </a:rPr>
              <a:t>								</a:t>
            </a:r>
            <a:r>
              <a:rPr lang="en-US" sz="6600" b="1" dirty="0">
                <a:ln>
                  <a:solidFill>
                    <a:schemeClr val="bg1"/>
                  </a:solidFill>
                </a:ln>
                <a:solidFill>
                  <a:srgbClr val="FF0000"/>
                </a:solidFill>
                <a:effectLst>
                  <a:outerShdw blurRad="38100" dist="38100" dir="2700000" algn="tl">
                    <a:srgbClr val="000000">
                      <a:alpha val="43137"/>
                    </a:srgbClr>
                  </a:outerShdw>
                </a:effectLst>
              </a:rPr>
              <a:t>Stark </a:t>
            </a:r>
          </a:p>
          <a:p>
            <a:r>
              <a:rPr lang="en-US" sz="6600" b="1" dirty="0">
                <a:ln>
                  <a:solidFill>
                    <a:schemeClr val="bg1"/>
                  </a:solidFill>
                </a:ln>
                <a:solidFill>
                  <a:srgbClr val="FF0000"/>
                </a:solidFill>
                <a:effectLst>
                  <a:outerShdw blurRad="38100" dist="38100" dir="2700000" algn="tl">
                    <a:srgbClr val="000000">
                      <a:alpha val="43137"/>
                    </a:srgbClr>
                  </a:outerShdw>
                </a:effectLst>
              </a:rPr>
              <a:t>								Warnings</a:t>
            </a:r>
          </a:p>
          <a:p>
            <a:endParaRPr lang="en-US" b="1" dirty="0">
              <a:solidFill>
                <a:srgbClr val="FFC000"/>
              </a:solidFill>
              <a:effectLst>
                <a:outerShdw blurRad="38100" dist="38100" dir="2700000" algn="tl">
                  <a:srgbClr val="000000">
                    <a:alpha val="43137"/>
                  </a:srgbClr>
                </a:outerShdw>
              </a:effectLst>
            </a:endParaRPr>
          </a:p>
          <a:p>
            <a:r>
              <a:rPr lang="en-US" sz="4400" b="1" dirty="0">
                <a:solidFill>
                  <a:srgbClr val="FFC000"/>
                </a:solidFill>
                <a:effectLst>
                  <a:outerShdw blurRad="38100" dist="38100" dir="2700000" algn="tl">
                    <a:srgbClr val="000000">
                      <a:alpha val="43137"/>
                    </a:srgbClr>
                  </a:outerShdw>
                </a:effectLst>
              </a:rPr>
              <a:t>							</a:t>
            </a:r>
            <a:r>
              <a:rPr lang="en-US" sz="4800" b="1" dirty="0">
                <a:ln>
                  <a:solidFill>
                    <a:schemeClr val="bg1"/>
                  </a:solidFill>
                </a:ln>
                <a:solidFill>
                  <a:schemeClr val="bg1"/>
                </a:solidFill>
                <a:effectLst>
                  <a:outerShdw blurRad="38100" dist="38100" dir="2700000" algn="tl">
                    <a:srgbClr val="000000">
                      <a:alpha val="43137"/>
                    </a:srgbClr>
                  </a:outerShdw>
                </a:effectLst>
              </a:rPr>
              <a:t>-or-</a:t>
            </a:r>
          </a:p>
          <a:p>
            <a:endParaRPr lang="en-US" b="1" dirty="0">
              <a:solidFill>
                <a:srgbClr val="FFC000"/>
              </a:solidFill>
              <a:effectLst>
                <a:outerShdw blurRad="38100" dist="38100" dir="2700000" algn="tl">
                  <a:srgbClr val="000000">
                    <a:alpha val="43137"/>
                  </a:srgbClr>
                </a:outerShdw>
              </a:effectLst>
            </a:endParaRPr>
          </a:p>
          <a:p>
            <a:r>
              <a:rPr lang="en-US" sz="5400" b="1" dirty="0">
                <a:ln>
                  <a:solidFill>
                    <a:schemeClr val="bg1"/>
                  </a:solidFill>
                </a:ln>
                <a:effectLst>
                  <a:outerShdw blurRad="38100" dist="38100" dir="2700000" algn="tl">
                    <a:srgbClr val="000000">
                      <a:alpha val="43137"/>
                    </a:srgbClr>
                  </a:outerShdw>
                </a:effectLst>
              </a:rPr>
              <a:t>							</a:t>
            </a:r>
            <a:r>
              <a:rPr lang="en-US" sz="6000" b="1" dirty="0">
                <a:ln>
                  <a:solidFill>
                    <a:schemeClr val="bg1"/>
                  </a:solidFill>
                </a:ln>
                <a:solidFill>
                  <a:schemeClr val="bg1"/>
                </a:solidFill>
                <a:effectLst>
                  <a:outerShdw blurRad="38100" dist="38100" dir="2700000" algn="tl">
                    <a:srgbClr val="000000">
                      <a:alpha val="43137"/>
                    </a:srgbClr>
                  </a:outerShdw>
                </a:effectLst>
              </a:rPr>
              <a:t>Preventable </a:t>
            </a:r>
          </a:p>
          <a:p>
            <a:r>
              <a:rPr lang="en-US" sz="6000" b="1" dirty="0">
                <a:ln>
                  <a:solidFill>
                    <a:schemeClr val="bg1"/>
                  </a:solidFill>
                </a:ln>
                <a:solidFill>
                  <a:schemeClr val="bg1"/>
                </a:solidFill>
                <a:effectLst>
                  <a:outerShdw blurRad="38100" dist="38100" dir="2700000" algn="tl">
                    <a:srgbClr val="000000">
                      <a:alpha val="43137"/>
                    </a:srgbClr>
                  </a:outerShdw>
                </a:effectLst>
              </a:rPr>
              <a:t>							Paths</a:t>
            </a:r>
            <a:r>
              <a:rPr lang="en-US" sz="54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074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9200" y="3276600"/>
            <a:ext cx="7239000" cy="2514600"/>
          </a:xfrm>
        </p:spPr>
        <p:txBody>
          <a:bodyPr>
            <a:noAutofit/>
          </a:bodyPr>
          <a:lstStyle/>
          <a:p>
            <a:pPr marL="0" indent="0">
              <a:buNone/>
            </a:pPr>
            <a:r>
              <a:rPr lang="en-US" sz="2800" b="1" dirty="0">
                <a:solidFill>
                  <a:srgbClr val="FFC000"/>
                </a:solidFill>
                <a:effectLst>
                  <a:outerShdw blurRad="38100" dist="38100" dir="2700000" algn="tl">
                    <a:srgbClr val="000000">
                      <a:alpha val="43137"/>
                    </a:srgbClr>
                  </a:outerShdw>
                </a:effectLst>
              </a:rPr>
              <a:t>“What we have learned in the ACE Study represents the underlying </a:t>
            </a:r>
            <a:r>
              <a:rPr lang="en-US" sz="2800" b="1" dirty="0">
                <a:solidFill>
                  <a:srgbClr val="FF0000"/>
                </a:solidFill>
                <a:effectLst>
                  <a:outerShdw blurRad="38100" dist="38100" dir="2700000" algn="tl">
                    <a:srgbClr val="000000">
                      <a:alpha val="43137"/>
                    </a:srgbClr>
                  </a:outerShdw>
                </a:effectLst>
              </a:rPr>
              <a:t>fire</a:t>
            </a:r>
            <a:r>
              <a:rPr lang="en-US" sz="2800" b="1" dirty="0">
                <a:solidFill>
                  <a:srgbClr val="FFC000"/>
                </a:solidFill>
                <a:effectLst>
                  <a:outerShdw blurRad="38100" dist="38100" dir="2700000" algn="tl">
                    <a:srgbClr val="000000">
                      <a:alpha val="43137"/>
                    </a:srgbClr>
                  </a:outerShdw>
                </a:effectLst>
              </a:rPr>
              <a:t> in medical practice where we often </a:t>
            </a:r>
            <a:r>
              <a:rPr lang="en-US" sz="2800" b="1" dirty="0">
                <a:solidFill>
                  <a:schemeClr val="bg1"/>
                </a:solidFill>
                <a:effectLst>
                  <a:outerShdw blurRad="38100" dist="38100" dir="2700000" algn="tl">
                    <a:srgbClr val="000000">
                      <a:alpha val="43137"/>
                    </a:srgbClr>
                  </a:outerShdw>
                </a:effectLst>
              </a:rPr>
              <a:t>treat symptoms </a:t>
            </a:r>
            <a:r>
              <a:rPr lang="en-US" sz="2800" b="1" dirty="0">
                <a:solidFill>
                  <a:srgbClr val="FFC000"/>
                </a:solidFill>
                <a:effectLst>
                  <a:outerShdw blurRad="38100" dist="38100" dir="2700000" algn="tl">
                    <a:srgbClr val="000000">
                      <a:alpha val="43137"/>
                    </a:srgbClr>
                  </a:outerShdw>
                </a:effectLst>
              </a:rPr>
              <a:t>rather than </a:t>
            </a:r>
            <a:r>
              <a:rPr lang="en-US" sz="2800" b="1" dirty="0">
                <a:solidFill>
                  <a:schemeClr val="bg1"/>
                </a:solidFill>
                <a:effectLst>
                  <a:outerShdw blurRad="38100" dist="38100" dir="2700000" algn="tl">
                    <a:srgbClr val="000000">
                      <a:alpha val="43137"/>
                    </a:srgbClr>
                  </a:outerShdw>
                </a:effectLst>
              </a:rPr>
              <a:t>underlying causes</a:t>
            </a:r>
            <a:r>
              <a:rPr lang="en-US" sz="2800" b="1" dirty="0">
                <a:solidFill>
                  <a:srgbClr val="FFC000"/>
                </a:solidFill>
                <a:effectLst>
                  <a:outerShdw blurRad="38100" dist="38100" dir="2700000" algn="tl">
                    <a:srgbClr val="000000">
                      <a:alpha val="43137"/>
                    </a:srgbClr>
                  </a:outerShdw>
                </a:effectLst>
              </a:rPr>
              <a:t>.” </a:t>
            </a:r>
          </a:p>
          <a:p>
            <a:pPr marL="0" indent="0">
              <a:buNone/>
            </a:pPr>
            <a:r>
              <a:rPr lang="en-US" sz="2800" b="1" dirty="0">
                <a:solidFill>
                  <a:schemeClr val="bg1"/>
                </a:solidFill>
                <a:effectLst>
                  <a:outerShdw blurRad="38100" dist="38100" dir="2700000" algn="tl">
                    <a:srgbClr val="000000">
                      <a:alpha val="43137"/>
                    </a:srgbClr>
                  </a:outerShdw>
                </a:effectLst>
              </a:rPr>
              <a:t>-Dr. Felitti</a:t>
            </a:r>
          </a:p>
        </p:txBody>
      </p:sp>
      <p:pic>
        <p:nvPicPr>
          <p:cNvPr id="7" name="Picture 2" descr="https://encrypted-tbn0.gstatic.com/images?q=tbn:ANd9GcSiVhXTESe1XdypwQCNK4mmEg-fs4UaF2PccWg8dClIScIhay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
            <a:ext cx="6858000" cy="2892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5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age result for original aces 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09600"/>
            <a:ext cx="7245365"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15093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600200" y="1828800"/>
            <a:ext cx="60579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47900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304800"/>
            <a:ext cx="2405064" cy="2800767"/>
          </a:xfrm>
          <a:prstGeom prst="rect">
            <a:avLst/>
          </a:prstGeom>
          <a:noFill/>
        </p:spPr>
        <p:txBody>
          <a:bodyPr wrap="square" rtlCol="0">
            <a:spAutoFit/>
          </a:bodyPr>
          <a:lstStyle/>
          <a:p>
            <a:pPr algn="ctr"/>
            <a:r>
              <a:rPr lang="en-US" sz="4400" b="1" dirty="0">
                <a:ln>
                  <a:solidFill>
                    <a:schemeClr val="bg1"/>
                  </a:solidFill>
                </a:ln>
                <a:solidFill>
                  <a:srgbClr val="FF0000"/>
                </a:solidFill>
                <a:effectLst>
                  <a:outerShdw blurRad="38100" dist="38100" dir="2700000" algn="tl">
                    <a:srgbClr val="000000">
                      <a:alpha val="43137"/>
                    </a:srgbClr>
                  </a:outerShdw>
                </a:effectLst>
              </a:rPr>
              <a:t>Add’l </a:t>
            </a:r>
            <a:r>
              <a:rPr lang="en-US" sz="4400" b="1" dirty="0">
                <a:ln>
                  <a:solidFill>
                    <a:schemeClr val="bg1"/>
                  </a:solidFill>
                </a:ln>
                <a:solidFill>
                  <a:schemeClr val="bg1"/>
                </a:solidFill>
                <a:effectLst>
                  <a:outerShdw blurRad="38100" dist="38100" dir="2700000" algn="tl">
                    <a:srgbClr val="000000">
                      <a:alpha val="43137"/>
                    </a:srgbClr>
                  </a:outerShdw>
                </a:effectLst>
              </a:rPr>
              <a:t>ACEs</a:t>
            </a:r>
          </a:p>
          <a:p>
            <a:pPr algn="ctr"/>
            <a:r>
              <a:rPr lang="en-US" sz="4400" b="1" dirty="0">
                <a:ln>
                  <a:solidFill>
                    <a:schemeClr val="bg1"/>
                  </a:solidFill>
                </a:ln>
                <a:solidFill>
                  <a:srgbClr val="FF0000"/>
                </a:solidFill>
                <a:effectLst>
                  <a:outerShdw blurRad="38100" dist="38100" dir="2700000" algn="tl">
                    <a:srgbClr val="000000">
                      <a:alpha val="43137"/>
                    </a:srgbClr>
                  </a:outerShdw>
                </a:effectLst>
              </a:rPr>
              <a:t>may include</a:t>
            </a:r>
          </a:p>
        </p:txBody>
      </p:sp>
      <p:sp>
        <p:nvSpPr>
          <p:cNvPr id="3" name="TextBox 2"/>
          <p:cNvSpPr txBox="1"/>
          <p:nvPr/>
        </p:nvSpPr>
        <p:spPr>
          <a:xfrm>
            <a:off x="2557464" y="0"/>
            <a:ext cx="5638799" cy="6496137"/>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Racism</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Bullying</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Homeless</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Living in a war zone</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Being an immigrant</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Moving many times</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Witness sibling being abused</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Losing a parent to deportation</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Involvement in foster care system</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Living in an unsafe neighborhood</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Attending a zero-tolerance school</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Witness violence outside the home</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Witness father /caregiver being abused</a:t>
            </a:r>
          </a:p>
          <a:p>
            <a:pPr marL="342900" indent="-342900" algn="ctr">
              <a:lnSpc>
                <a:spcPct val="150000"/>
              </a:lnSpc>
              <a:buFont typeface="Wingdings" panose="05000000000000000000" pitchFamily="2" charset="2"/>
              <a:buChar char="v"/>
            </a:pPr>
            <a:r>
              <a:rPr lang="en-US" sz="2000" b="1" dirty="0">
                <a:solidFill>
                  <a:schemeClr val="bg1"/>
                </a:solidFill>
                <a:effectLst>
                  <a:outerShdw blurRad="38100" dist="38100" dir="2700000" algn="tl">
                    <a:srgbClr val="000000">
                      <a:alpha val="43137"/>
                    </a:srgbClr>
                  </a:outerShdw>
                </a:effectLst>
              </a:rPr>
              <a:t>Involvement in criminal justice system</a:t>
            </a:r>
          </a:p>
        </p:txBody>
      </p:sp>
    </p:spTree>
    <p:extLst>
      <p:ext uri="{BB962C8B-B14F-4D97-AF65-F5344CB8AC3E}">
        <p14:creationId xmlns:p14="http://schemas.microsoft.com/office/powerpoint/2010/main" val="11156273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Image result for children witness viol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432921"/>
            <a:ext cx="5638800" cy="3419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917091"/>
            <a:ext cx="7086600"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rPr>
              <a:t>Who is most vulnerable ?</a:t>
            </a:r>
          </a:p>
        </p:txBody>
      </p:sp>
    </p:spTree>
    <p:extLst>
      <p:ext uri="{BB962C8B-B14F-4D97-AF65-F5344CB8AC3E}">
        <p14:creationId xmlns:p14="http://schemas.microsoft.com/office/powerpoint/2010/main" val="24308982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95336" y="457200"/>
            <a:ext cx="7815263" cy="4499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46074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57200"/>
            <a:ext cx="7788147" cy="5166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Image result for black circl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19354">
            <a:off x="2828386" y="3159916"/>
            <a:ext cx="3661373" cy="200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4254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9200"/>
            <a:ext cx="6700838" cy="37210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06134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286000" y="304800"/>
            <a:ext cx="4795838" cy="56852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103864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Image result for summer of 2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533400"/>
            <a:ext cx="7388802" cy="49309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2016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8825" y="990600"/>
            <a:ext cx="5399952" cy="1828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1861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6200" y="130650"/>
            <a:ext cx="4191000" cy="2759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267695" y="3271082"/>
            <a:ext cx="8181975" cy="2371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stretch>
            <a:fillRect/>
          </a:stretch>
        </p:blipFill>
        <p:spPr>
          <a:xfrm>
            <a:off x="3657600" y="381000"/>
            <a:ext cx="5715000" cy="3061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stretch>
            <a:fillRect/>
          </a:stretch>
        </p:blipFill>
        <p:spPr>
          <a:xfrm>
            <a:off x="2362200" y="4079665"/>
            <a:ext cx="5029200" cy="3400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75829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362200" y="901491"/>
            <a:ext cx="6405562" cy="5734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stretch>
            <a:fillRect/>
          </a:stretch>
        </p:blipFill>
        <p:spPr>
          <a:xfrm>
            <a:off x="76200" y="76200"/>
            <a:ext cx="4676775" cy="723900"/>
          </a:xfrm>
          <a:prstGeom prst="rect">
            <a:avLst/>
          </a:prstGeom>
        </p:spPr>
      </p:pic>
    </p:spTree>
    <p:extLst>
      <p:ext uri="{BB962C8B-B14F-4D97-AF65-F5344CB8AC3E}">
        <p14:creationId xmlns:p14="http://schemas.microsoft.com/office/powerpoint/2010/main" val="17015335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21595">
            <a:off x="1598024" y="878044"/>
            <a:ext cx="5532613" cy="3545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3502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Image result for aces possible ris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447800"/>
            <a:ext cx="5486400" cy="461481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4638" y="462078"/>
            <a:ext cx="8991600" cy="707886"/>
          </a:xfrm>
          <a:prstGeom prst="rect">
            <a:avLst/>
          </a:prstGeom>
          <a:noFill/>
        </p:spPr>
        <p:txBody>
          <a:bodyPr wrap="square" rtlCol="0">
            <a:spAutoFit/>
          </a:bodyPr>
          <a:lstStyle/>
          <a:p>
            <a:pPr algn="ctr"/>
            <a:r>
              <a:rPr lang="en-US" sz="4000" b="1" u="sng" dirty="0">
                <a:solidFill>
                  <a:srgbClr val="FF0000"/>
                </a:solidFill>
                <a:effectLst>
                  <a:outerShdw blurRad="38100" dist="38100" dir="2700000" algn="tl">
                    <a:srgbClr val="000000">
                      <a:alpha val="43137"/>
                    </a:srgbClr>
                  </a:outerShdw>
                </a:effectLst>
              </a:rPr>
              <a:t>Possible Risk Outcomes</a:t>
            </a:r>
          </a:p>
        </p:txBody>
      </p:sp>
    </p:spTree>
    <p:extLst>
      <p:ext uri="{BB962C8B-B14F-4D97-AF65-F5344CB8AC3E}">
        <p14:creationId xmlns:p14="http://schemas.microsoft.com/office/powerpoint/2010/main" val="32534383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667000" y="3744345"/>
            <a:ext cx="5715000" cy="3048000"/>
          </a:xfrm>
          <a:prstGeom prst="rect">
            <a:avLst/>
          </a:prstGeom>
        </p:spPr>
      </p:pic>
      <p:pic>
        <p:nvPicPr>
          <p:cNvPr id="1026"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228600"/>
            <a:ext cx="3044825" cy="187952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risky behavi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2" y="154673"/>
            <a:ext cx="5310087" cy="2990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disea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3460308"/>
            <a:ext cx="29718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early dea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1919152"/>
            <a:ext cx="4241022" cy="1719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8192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http://apps.who.int/adolescent/second-decade/images/Section_5/5_3/Pyrami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7200"/>
            <a:ext cx="7490936" cy="52721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510665">
            <a:off x="6030631" y="3744631"/>
            <a:ext cx="832899" cy="83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7411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6522" y="1022866"/>
            <a:ext cx="6248400" cy="1446550"/>
          </a:xfrm>
          <a:prstGeom prst="rect">
            <a:avLst/>
          </a:prstGeom>
          <a:noFill/>
          <a:ln>
            <a:solidFill>
              <a:schemeClr val="bg1"/>
            </a:solidFill>
          </a:ln>
        </p:spPr>
        <p:txBody>
          <a:bodyPr wrap="square" rtlCol="0">
            <a:spAutoFit/>
          </a:bodyPr>
          <a:lstStyle/>
          <a:p>
            <a:pPr algn="ctr"/>
            <a:r>
              <a:rPr lang="en-US" sz="4400" b="1" dirty="0">
                <a:ln>
                  <a:solidFill>
                    <a:schemeClr val="bg1"/>
                  </a:solidFill>
                </a:ln>
                <a:solidFill>
                  <a:srgbClr val="FF0000"/>
                </a:solidFill>
                <a:effectLst>
                  <a:outerShdw blurRad="38100" dist="38100" dir="2700000" algn="tl">
                    <a:srgbClr val="000000">
                      <a:alpha val="43137"/>
                    </a:srgbClr>
                  </a:outerShdw>
                </a:effectLst>
              </a:rPr>
              <a:t>How? What is going on in the body?</a:t>
            </a:r>
          </a:p>
        </p:txBody>
      </p:sp>
      <p:sp>
        <p:nvSpPr>
          <p:cNvPr id="3" name="TextBox 2"/>
          <p:cNvSpPr txBox="1"/>
          <p:nvPr/>
        </p:nvSpPr>
        <p:spPr>
          <a:xfrm>
            <a:off x="1295400" y="2667000"/>
            <a:ext cx="6553200" cy="2677656"/>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“…research has reported that anxiety and behavioral responses to stress involve complex neural circuits and multiple neurochemical components. Acute and chronic stress due to abuse can alter these circuits, their neurochemical components, and (organ) function.”</a:t>
            </a:r>
          </a:p>
        </p:txBody>
      </p:sp>
    </p:spTree>
    <p:extLst>
      <p:ext uri="{BB962C8B-B14F-4D97-AF65-F5344CB8AC3E}">
        <p14:creationId xmlns:p14="http://schemas.microsoft.com/office/powerpoint/2010/main" val="24965855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304800"/>
            <a:ext cx="6248400" cy="1446550"/>
          </a:xfrm>
          <a:prstGeom prst="rect">
            <a:avLst/>
          </a:prstGeom>
          <a:noFill/>
          <a:ln>
            <a:solidFill>
              <a:schemeClr val="bg1"/>
            </a:solidFill>
          </a:ln>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rPr>
              <a:t>ACE Study has been challenged…</a:t>
            </a:r>
          </a:p>
        </p:txBody>
      </p:sp>
      <p:pic>
        <p:nvPicPr>
          <p:cNvPr id="1026" name="Picture 2" descr="Image result for frequency seve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34967"/>
            <a:ext cx="3657600" cy="3073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Image result for kids rememb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184630"/>
            <a:ext cx="4165598"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376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609600"/>
            <a:ext cx="4514850" cy="467218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51371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Image result for pandora's box h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38200"/>
            <a:ext cx="6172197"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63426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09600"/>
            <a:ext cx="5410200" cy="2554545"/>
          </a:xfrm>
          <a:prstGeom prst="rect">
            <a:avLst/>
          </a:prstGeom>
          <a:noFill/>
        </p:spPr>
        <p:txBody>
          <a:bodyPr wrap="square" rtlCol="0">
            <a:spAutoFit/>
          </a:bodyPr>
          <a:lstStyle/>
          <a:p>
            <a:pPr marL="571500" indent="-571500">
              <a:buFont typeface="Wingdings" panose="05000000000000000000" pitchFamily="2" charset="2"/>
              <a:buChar char="v"/>
            </a:pPr>
            <a:r>
              <a:rPr lang="en-US" sz="4000" dirty="0"/>
              <a:t>Education</a:t>
            </a:r>
          </a:p>
          <a:p>
            <a:pPr marL="571500" indent="-571500">
              <a:buFont typeface="Wingdings" panose="05000000000000000000" pitchFamily="2" charset="2"/>
              <a:buChar char="v"/>
            </a:pPr>
            <a:r>
              <a:rPr lang="en-US" sz="4000" dirty="0"/>
              <a:t>Law enforcement</a:t>
            </a:r>
          </a:p>
          <a:p>
            <a:pPr marL="571500" indent="-571500">
              <a:buFont typeface="Wingdings" panose="05000000000000000000" pitchFamily="2" charset="2"/>
              <a:buChar char="v"/>
            </a:pPr>
            <a:r>
              <a:rPr lang="en-US" sz="4000" dirty="0"/>
              <a:t>Social services</a:t>
            </a:r>
          </a:p>
          <a:p>
            <a:pPr marL="571500" indent="-571500">
              <a:buFont typeface="Wingdings" panose="05000000000000000000" pitchFamily="2" charset="2"/>
              <a:buChar char="v"/>
            </a:pPr>
            <a:r>
              <a:rPr lang="en-US" sz="4000" dirty="0"/>
              <a:t>Employers</a:t>
            </a:r>
          </a:p>
        </p:txBody>
      </p:sp>
      <p:pic>
        <p:nvPicPr>
          <p:cNvPr id="4098" name="Picture 2" descr="Image result for aware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437" y="3144929"/>
            <a:ext cx="4429125"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4368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36" name="Picture 12" descr="Image result for trauma informed c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055" y="7951"/>
            <a:ext cx="4996553" cy="5240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4394200" cy="56907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rauma informed c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8" y="1684068"/>
            <a:ext cx="3013075" cy="4962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trauma informed ca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043834"/>
            <a:ext cx="3730625" cy="32786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trauma informed ca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210248"/>
            <a:ext cx="2740025" cy="27444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rv02\user documents\mmason\Desktop\STI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00586">
            <a:off x="2592466" y="1292561"/>
            <a:ext cx="4736940" cy="3665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248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Image result for louise hay sa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1148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Image result for louise hay saf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
            <a:ext cx="4436165" cy="4436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Image result for louise hay sa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6965" y="4738263"/>
            <a:ext cx="32512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Image result for louise hay saf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209781"/>
            <a:ext cx="5191125" cy="2442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2" name="Picture 14"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800" y="1551703"/>
            <a:ext cx="1551021" cy="1246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9325" y="4506506"/>
            <a:ext cx="1522675" cy="1641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600" y="1219200"/>
            <a:ext cx="1551021" cy="1246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000" y="5410201"/>
            <a:ext cx="1551021" cy="7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87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38200" y="304800"/>
            <a:ext cx="7630334" cy="51435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394255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133600" y="457200"/>
            <a:ext cx="5076825" cy="4993009"/>
          </a:xfrm>
          <a:prstGeom prst="rect">
            <a:avLst/>
          </a:prstGeom>
        </p:spPr>
      </p:pic>
    </p:spTree>
    <p:extLst>
      <p:ext uri="{BB962C8B-B14F-4D97-AF65-F5344CB8AC3E}">
        <p14:creationId xmlns:p14="http://schemas.microsoft.com/office/powerpoint/2010/main" val="359548946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Image result for trauma resilien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09600"/>
            <a:ext cx="7573697"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stretch>
            <a:fillRect/>
          </a:stretch>
        </p:blipFill>
        <p:spPr>
          <a:xfrm>
            <a:off x="2362200" y="1257406"/>
            <a:ext cx="1981200" cy="488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5486400" y="1257406"/>
            <a:ext cx="2268587" cy="539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55278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104" name="Picture 8" descr="https://community.mbaworld.com/cfs-file/__key/communityserver-blogs-components-weblogfiles/00-00-00-00-07/How-resilience-can-help-you-to-bounce-back-when-life-gets-you-dow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307874"/>
            <a:ext cx="5241108" cy="3803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a:stretch>
            <a:fillRect/>
          </a:stretch>
        </p:blipFill>
        <p:spPr>
          <a:xfrm>
            <a:off x="533400" y="1143000"/>
            <a:ext cx="5679426" cy="657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90810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Image result for trauma resiliency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
            <a:ext cx="7112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1435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457200"/>
            <a:ext cx="8534400" cy="4401205"/>
          </a:xfrm>
          <a:prstGeom prst="rect">
            <a:avLst/>
          </a:prstGeom>
          <a:noFill/>
        </p:spPr>
        <p:txBody>
          <a:bodyPr wrap="square" rtlCol="0">
            <a:spAutoFit/>
          </a:bodyPr>
          <a:lstStyle/>
          <a:p>
            <a:pPr fontAlgn="base"/>
            <a:r>
              <a:rPr lang="en-US" sz="2800" dirty="0">
                <a:solidFill>
                  <a:schemeClr val="bg1"/>
                </a:solidFill>
                <a:effectLst>
                  <a:outerShdw blurRad="38100" dist="38100" dir="2700000" algn="tl">
                    <a:srgbClr val="000000">
                      <a:alpha val="43137"/>
                    </a:srgbClr>
                  </a:outerShdw>
                </a:effectLst>
              </a:rPr>
              <a:t>8 ways people recover from post childhood adversity syndrome</a:t>
            </a:r>
          </a:p>
          <a:p>
            <a:pPr fontAlgn="base"/>
            <a:r>
              <a:rPr lang="en-US" sz="2800" dirty="0">
                <a:solidFill>
                  <a:srgbClr val="FFFF00"/>
                </a:solidFill>
                <a:effectLst>
                  <a:outerShdw blurRad="38100" dist="38100" dir="2700000" algn="tl">
                    <a:srgbClr val="000000">
                      <a:alpha val="43137"/>
                    </a:srgbClr>
                  </a:outerShdw>
                </a:effectLst>
              </a:rPr>
              <a:t>1. Take the ACE questionnaire</a:t>
            </a:r>
          </a:p>
          <a:p>
            <a:pPr fontAlgn="base"/>
            <a:r>
              <a:rPr lang="en-US" sz="2800" dirty="0">
                <a:solidFill>
                  <a:srgbClr val="FFFF00"/>
                </a:solidFill>
                <a:effectLst>
                  <a:outerShdw blurRad="38100" dist="38100" dir="2700000" algn="tl">
                    <a:srgbClr val="000000">
                      <a:alpha val="43137"/>
                    </a:srgbClr>
                  </a:outerShdw>
                </a:effectLst>
              </a:rPr>
              <a:t>2. Begin writing to heal</a:t>
            </a:r>
          </a:p>
          <a:p>
            <a:pPr fontAlgn="base"/>
            <a:r>
              <a:rPr lang="en-US" sz="2800" dirty="0">
                <a:solidFill>
                  <a:srgbClr val="FFFF00"/>
                </a:solidFill>
                <a:effectLst>
                  <a:outerShdw blurRad="38100" dist="38100" dir="2700000" algn="tl">
                    <a:srgbClr val="000000">
                      <a:alpha val="43137"/>
                    </a:srgbClr>
                  </a:outerShdw>
                </a:effectLst>
              </a:rPr>
              <a:t>4. Yoga</a:t>
            </a:r>
          </a:p>
          <a:p>
            <a:pPr fontAlgn="base"/>
            <a:r>
              <a:rPr lang="en-US" sz="2800" dirty="0">
                <a:solidFill>
                  <a:srgbClr val="FFFF00"/>
                </a:solidFill>
                <a:effectLst>
                  <a:outerShdw blurRad="38100" dist="38100" dir="2700000" algn="tl">
                    <a:srgbClr val="000000">
                      <a:alpha val="43137"/>
                    </a:srgbClr>
                  </a:outerShdw>
                </a:effectLst>
              </a:rPr>
              <a:t>5. Therapy</a:t>
            </a:r>
          </a:p>
          <a:p>
            <a:pPr fontAlgn="base"/>
            <a:r>
              <a:rPr lang="en-US" sz="2800" dirty="0">
                <a:solidFill>
                  <a:srgbClr val="FFFF00"/>
                </a:solidFill>
                <a:effectLst>
                  <a:outerShdw blurRad="38100" dist="38100" dir="2700000" algn="tl">
                    <a:srgbClr val="000000">
                      <a:alpha val="43137"/>
                    </a:srgbClr>
                  </a:outerShdw>
                </a:effectLst>
              </a:rPr>
              <a:t>6. EEG neurofeedback</a:t>
            </a:r>
          </a:p>
          <a:p>
            <a:pPr fontAlgn="base"/>
            <a:r>
              <a:rPr lang="en-US" sz="2800" dirty="0">
                <a:solidFill>
                  <a:srgbClr val="FFFF00"/>
                </a:solidFill>
                <a:effectLst>
                  <a:outerShdw blurRad="38100" dist="38100" dir="2700000" algn="tl">
                    <a:srgbClr val="000000">
                      <a:alpha val="43137"/>
                    </a:srgbClr>
                  </a:outerShdw>
                </a:effectLst>
              </a:rPr>
              <a:t>7. EMDR therapy</a:t>
            </a:r>
          </a:p>
          <a:p>
            <a:pPr fontAlgn="base"/>
            <a:r>
              <a:rPr lang="en-US" sz="2800" dirty="0">
                <a:solidFill>
                  <a:srgbClr val="FFFF00"/>
                </a:solidFill>
                <a:effectLst>
                  <a:outerShdw blurRad="38100" dist="38100" dir="2700000" algn="tl">
                    <a:srgbClr val="000000">
                      <a:alpha val="43137"/>
                    </a:srgbClr>
                  </a:outerShdw>
                </a:effectLst>
              </a:rPr>
              <a:t>8. Rally community healing</a:t>
            </a:r>
          </a:p>
          <a:p>
            <a:pPr fontAlgn="base"/>
            <a:r>
              <a:rPr lang="en-US" sz="2800" dirty="0">
                <a:solidFill>
                  <a:schemeClr val="bg1"/>
                </a:solidFill>
                <a:effectLst>
                  <a:outerShdw blurRad="38100" dist="38100" dir="2700000" algn="tl">
                    <a:srgbClr val="000000">
                      <a:alpha val="43137"/>
                    </a:srgbClr>
                  </a:outerShdw>
                </a:effectLst>
              </a:rPr>
              <a:t>You’re not alone</a:t>
            </a:r>
          </a:p>
        </p:txBody>
      </p:sp>
    </p:spTree>
    <p:extLst>
      <p:ext uri="{BB962C8B-B14F-4D97-AF65-F5344CB8AC3E}">
        <p14:creationId xmlns:p14="http://schemas.microsoft.com/office/powerpoint/2010/main" val="24313137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1752600"/>
            <a:ext cx="7772400" cy="2246769"/>
          </a:xfrm>
          <a:prstGeom prst="rect">
            <a:avLst/>
          </a:prstGeom>
          <a:noFill/>
          <a:ln>
            <a:solidFill>
              <a:schemeClr val="bg1"/>
            </a:solidFill>
          </a:ln>
        </p:spPr>
        <p:txBody>
          <a:bodyPr wrap="square" rtlCol="0">
            <a:spAutoFit/>
          </a:bodyPr>
          <a:lstStyle/>
          <a:p>
            <a:r>
              <a:rPr lang="en-US" sz="4800" b="1" dirty="0">
                <a:ln>
                  <a:solidFill>
                    <a:schemeClr val="bg1"/>
                  </a:solidFill>
                </a:ln>
                <a:solidFill>
                  <a:srgbClr val="FF0000"/>
                </a:solidFill>
                <a:effectLst>
                  <a:outerShdw blurRad="38100" dist="38100" dir="2700000" algn="tl">
                    <a:srgbClr val="000000">
                      <a:alpha val="43137"/>
                    </a:srgbClr>
                  </a:outerShdw>
                </a:effectLst>
              </a:rPr>
              <a:t>Penicillin, X-Rays &amp; ACEs</a:t>
            </a:r>
            <a:r>
              <a:rPr lang="en-US" sz="4000" b="1" dirty="0">
                <a:ln>
                  <a:solidFill>
                    <a:schemeClr val="bg1"/>
                  </a:solidFill>
                </a:ln>
                <a:solidFill>
                  <a:schemeClr val="bg1"/>
                </a:solidFill>
                <a:effectLst>
                  <a:outerShdw blurRad="38100" dist="38100" dir="2700000" algn="tl">
                    <a:srgbClr val="000000">
                      <a:alpha val="43137"/>
                    </a:srgbClr>
                  </a:outerShdw>
                </a:effectLst>
              </a:rPr>
              <a:t>:</a:t>
            </a:r>
            <a:r>
              <a:rPr lang="en-US" sz="4000" b="1" dirty="0">
                <a:ln>
                  <a:solidFill>
                    <a:schemeClr val="bg1"/>
                  </a:solidFill>
                </a:ln>
                <a:solidFill>
                  <a:srgbClr val="FFC000"/>
                </a:solidFill>
                <a:effectLst>
                  <a:outerShdw blurRad="38100" dist="38100" dir="2700000" algn="tl">
                    <a:srgbClr val="000000">
                      <a:alpha val="43137"/>
                    </a:srgbClr>
                  </a:outerShdw>
                </a:effectLst>
              </a:rPr>
              <a:t> </a:t>
            </a:r>
          </a:p>
          <a:p>
            <a:endParaRPr lang="en-US" sz="1200" b="1" dirty="0">
              <a:ln>
                <a:solidFill>
                  <a:schemeClr val="bg1"/>
                </a:solidFill>
              </a:ln>
              <a:solidFill>
                <a:srgbClr val="FFC000"/>
              </a:solidFill>
              <a:effectLst>
                <a:outerShdw blurRad="38100" dist="38100" dir="2700000" algn="tl">
                  <a:srgbClr val="000000">
                    <a:alpha val="43137"/>
                  </a:srgbClr>
                </a:outerShdw>
              </a:effectLst>
            </a:endParaRPr>
          </a:p>
          <a:p>
            <a:r>
              <a:rPr lang="en-US" sz="4000" b="1" dirty="0">
                <a:ln>
                  <a:solidFill>
                    <a:schemeClr val="bg1"/>
                  </a:solidFill>
                </a:ln>
                <a:solidFill>
                  <a:srgbClr val="FFC000"/>
                </a:solidFill>
                <a:effectLst>
                  <a:outerShdw blurRad="38100" dist="38100" dir="2700000" algn="tl">
                    <a:srgbClr val="000000">
                      <a:alpha val="43137"/>
                    </a:srgbClr>
                  </a:outerShdw>
                </a:effectLst>
              </a:rPr>
              <a:t>Accidental Discovery of ACEs is Changing our View of Health</a:t>
            </a:r>
            <a:r>
              <a:rPr lang="en-US" sz="4000" b="1" dirty="0">
                <a:solidFill>
                  <a:srgbClr val="FFC000"/>
                </a:solidFill>
                <a:effectLst>
                  <a:outerShdw blurRad="38100" dist="38100" dir="2700000" algn="tl">
                    <a:srgbClr val="000000">
                      <a:alpha val="43137"/>
                    </a:srgbClr>
                  </a:outerShdw>
                </a:effectLst>
              </a:rPr>
              <a:t>​</a:t>
            </a:r>
          </a:p>
        </p:txBody>
      </p:sp>
      <p:pic>
        <p:nvPicPr>
          <p:cNvPr id="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16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987483" y="228600"/>
            <a:ext cx="6321559" cy="6238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69998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Image result for shawshank redemption h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
            <a:ext cx="8005231"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29042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1" y="1143000"/>
            <a:ext cx="8305800" cy="2123658"/>
          </a:xfrm>
          <a:prstGeom prst="rect">
            <a:avLst/>
          </a:prstGeom>
          <a:noFill/>
        </p:spPr>
        <p:txBody>
          <a:bodyPr wrap="square" rtlCol="0">
            <a:spAutoFit/>
          </a:bodyPr>
          <a:lstStyle/>
          <a:p>
            <a:pPr algn="ctr"/>
            <a:r>
              <a:rPr lang="en-US" sz="4400" b="1" i="1" dirty="0">
                <a:solidFill>
                  <a:schemeClr val="bg1"/>
                </a:solidFill>
                <a:effectLst>
                  <a:outerShdw blurRad="38100" dist="38100" dir="2700000" algn="tl">
                    <a:srgbClr val="000000">
                      <a:alpha val="43137"/>
                    </a:srgbClr>
                  </a:outerShdw>
                </a:effectLst>
              </a:rPr>
              <a:t>CDC…annual cost of patients who have a history of </a:t>
            </a:r>
          </a:p>
          <a:p>
            <a:pPr algn="ctr"/>
            <a:r>
              <a:rPr lang="en-US" sz="4400" b="1" i="1" dirty="0">
                <a:solidFill>
                  <a:srgbClr val="FF0000"/>
                </a:solidFill>
                <a:effectLst>
                  <a:outerShdw blurRad="38100" dist="38100" dir="2700000" algn="tl">
                    <a:srgbClr val="000000">
                      <a:alpha val="43137"/>
                    </a:srgbClr>
                  </a:outerShdw>
                </a:effectLst>
              </a:rPr>
              <a:t>early </a:t>
            </a:r>
            <a:r>
              <a:rPr lang="en-US" sz="4400" b="1" i="1" dirty="0">
                <a:solidFill>
                  <a:schemeClr val="bg1"/>
                </a:solidFill>
                <a:effectLst>
                  <a:outerShdw blurRad="38100" dist="38100" dir="2700000" algn="tl">
                    <a:srgbClr val="000000">
                      <a:alpha val="43137"/>
                    </a:srgbClr>
                  </a:outerShdw>
                </a:effectLst>
              </a:rPr>
              <a:t>(childhood) </a:t>
            </a:r>
            <a:r>
              <a:rPr lang="en-US" sz="4400" b="1" i="1" dirty="0">
                <a:solidFill>
                  <a:srgbClr val="FF0000"/>
                </a:solidFill>
                <a:effectLst>
                  <a:outerShdw blurRad="38100" dist="38100" dir="2700000" algn="tl">
                    <a:srgbClr val="000000">
                      <a:alpha val="43137"/>
                    </a:srgbClr>
                  </a:outerShdw>
                </a:effectLst>
              </a:rPr>
              <a:t>trauma </a:t>
            </a:r>
            <a:r>
              <a:rPr lang="en-US" sz="4400" b="1" i="1" dirty="0">
                <a:solidFill>
                  <a:schemeClr val="bg1"/>
                </a:solidFill>
                <a:effectLst>
                  <a:outerShdw blurRad="38100" dist="38100" dir="2700000" algn="tl">
                    <a:srgbClr val="000000">
                      <a:alpha val="43137"/>
                    </a:srgbClr>
                  </a:outerShdw>
                </a:effectLst>
              </a:rPr>
              <a:t>is… </a:t>
            </a:r>
          </a:p>
        </p:txBody>
      </p:sp>
      <p:sp>
        <p:nvSpPr>
          <p:cNvPr id="4" name="TextBox 3"/>
          <p:cNvSpPr txBox="1"/>
          <p:nvPr/>
        </p:nvSpPr>
        <p:spPr>
          <a:xfrm>
            <a:off x="779434" y="3733800"/>
            <a:ext cx="8077200" cy="1169551"/>
          </a:xfrm>
          <a:prstGeom prst="rect">
            <a:avLst/>
          </a:prstGeom>
          <a:noFill/>
        </p:spPr>
        <p:txBody>
          <a:bodyPr wrap="square" rtlCol="0">
            <a:spAutoFit/>
          </a:bodyPr>
          <a:lstStyle/>
          <a:p>
            <a:r>
              <a:rPr lang="en-US" sz="7000" b="1" dirty="0">
                <a:ln>
                  <a:solidFill>
                    <a:schemeClr val="bg1"/>
                  </a:solidFill>
                </a:ln>
                <a:solidFill>
                  <a:srgbClr val="FFC000"/>
                </a:solidFill>
                <a:effectLst>
                  <a:outerShdw blurRad="38100" dist="38100" dir="2700000" algn="tl">
                    <a:srgbClr val="000000">
                      <a:alpha val="43137"/>
                    </a:srgbClr>
                  </a:outerShdw>
                </a:effectLst>
              </a:rPr>
              <a:t>$124 Billion a year</a:t>
            </a:r>
          </a:p>
        </p:txBody>
      </p:sp>
    </p:spTree>
    <p:extLst>
      <p:ext uri="{BB962C8B-B14F-4D97-AF65-F5344CB8AC3E}">
        <p14:creationId xmlns:p14="http://schemas.microsoft.com/office/powerpoint/2010/main" val="249008935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0"/>
            <a:ext cx="7019925" cy="4093428"/>
          </a:xfrm>
          <a:prstGeom prst="rect">
            <a:avLst/>
          </a:prstGeom>
          <a:noFill/>
        </p:spPr>
        <p:txBody>
          <a:bodyPr wrap="square" rtlCol="0">
            <a:spAutoFit/>
          </a:bodyPr>
          <a:lstStyle/>
          <a:p>
            <a:pPr algn="ctr"/>
            <a:r>
              <a:rPr lang="en-US" sz="4000" b="1" dirty="0">
                <a:solidFill>
                  <a:srgbClr val="FFC000"/>
                </a:solidFill>
                <a:effectLst>
                  <a:outerShdw blurRad="38100" dist="38100" dir="2700000" algn="tl">
                    <a:srgbClr val="000000">
                      <a:alpha val="43137"/>
                    </a:srgbClr>
                  </a:outerShdw>
                </a:effectLst>
              </a:rPr>
              <a:t>-or-</a:t>
            </a:r>
          </a:p>
          <a:p>
            <a:pPr algn="ctr"/>
            <a:r>
              <a:rPr lang="en-US" sz="8800" b="1" dirty="0">
                <a:ln>
                  <a:solidFill>
                    <a:schemeClr val="bg1"/>
                  </a:solidFill>
                </a:ln>
                <a:solidFill>
                  <a:srgbClr val="FF0000"/>
                </a:solidFill>
                <a:effectLst>
                  <a:outerShdw blurRad="38100" dist="38100" dir="2700000" algn="tl">
                    <a:srgbClr val="000000">
                      <a:alpha val="43137"/>
                    </a:srgbClr>
                  </a:outerShdw>
                </a:effectLst>
              </a:rPr>
              <a:t>7</a:t>
            </a:r>
          </a:p>
          <a:p>
            <a:pPr algn="ctr"/>
            <a:r>
              <a:rPr lang="en-US" sz="6600" b="1" dirty="0">
                <a:solidFill>
                  <a:schemeClr val="bg1"/>
                </a:solidFill>
                <a:effectLst>
                  <a:outerShdw blurRad="38100" dist="38100" dir="2700000" algn="tl">
                    <a:srgbClr val="000000">
                      <a:alpha val="43137"/>
                    </a:srgbClr>
                  </a:outerShdw>
                </a:effectLst>
              </a:rPr>
              <a:t>Paradise</a:t>
            </a:r>
          </a:p>
          <a:p>
            <a:pPr algn="ctr"/>
            <a:r>
              <a:rPr lang="en-US" sz="6600" b="1" dirty="0">
                <a:solidFill>
                  <a:schemeClr val="bg1"/>
                </a:solidFill>
                <a:effectLst>
                  <a:outerShdw blurRad="38100" dist="38100" dir="2700000" algn="tl">
                    <a:srgbClr val="000000">
                      <a:alpha val="43137"/>
                    </a:srgbClr>
                  </a:outerShdw>
                </a:effectLst>
              </a:rPr>
              <a:t>“</a:t>
            </a:r>
            <a:r>
              <a:rPr lang="en-US" sz="6600" b="1" dirty="0">
                <a:ln>
                  <a:solidFill>
                    <a:schemeClr val="bg1"/>
                  </a:solidFill>
                </a:ln>
                <a:solidFill>
                  <a:srgbClr val="FF0000"/>
                </a:solidFill>
                <a:effectLst>
                  <a:outerShdw blurRad="38100" dist="38100" dir="2700000" algn="tl">
                    <a:srgbClr val="000000">
                      <a:alpha val="43137"/>
                    </a:srgbClr>
                  </a:outerShdw>
                </a:effectLst>
              </a:rPr>
              <a:t>Camp Fires</a:t>
            </a:r>
            <a:r>
              <a:rPr lang="en-US" sz="6600" b="1" dirty="0">
                <a:solidFill>
                  <a:schemeClr val="bg1"/>
                </a:solidFill>
                <a:effectLst>
                  <a:outerShdw blurRad="38100" dist="38100" dir="2700000" algn="tl">
                    <a:srgbClr val="000000">
                      <a:alpha val="43137"/>
                    </a:srgbClr>
                  </a:outerShdw>
                </a:effectLst>
              </a:rPr>
              <a:t>”</a:t>
            </a:r>
          </a:p>
        </p:txBody>
      </p:sp>
      <p:sp>
        <p:nvSpPr>
          <p:cNvPr id="4" name="TextBox 3"/>
          <p:cNvSpPr txBox="1"/>
          <p:nvPr/>
        </p:nvSpPr>
        <p:spPr>
          <a:xfrm>
            <a:off x="914400" y="4280488"/>
            <a:ext cx="2106612" cy="830997"/>
          </a:xfrm>
          <a:prstGeom prst="rect">
            <a:avLst/>
          </a:prstGeom>
          <a:noFill/>
        </p:spPr>
        <p:txBody>
          <a:bodyPr wrap="square" rtlCol="0">
            <a:spAutoFit/>
          </a:bodyPr>
          <a:lstStyle/>
          <a:p>
            <a:r>
              <a:rPr lang="en-US" sz="4800" b="1" dirty="0">
                <a:ln>
                  <a:solidFill>
                    <a:schemeClr val="bg1"/>
                  </a:solidFill>
                </a:ln>
                <a:solidFill>
                  <a:srgbClr val="FFC000"/>
                </a:solidFill>
                <a:effectLst>
                  <a:outerShdw blurRad="38100" dist="38100" dir="2700000" algn="tl">
                    <a:srgbClr val="000000">
                      <a:alpha val="43137"/>
                    </a:srgbClr>
                  </a:outerShdw>
                </a:effectLst>
              </a:rPr>
              <a:t>EVERY</a:t>
            </a:r>
          </a:p>
        </p:txBody>
      </p:sp>
      <p:sp>
        <p:nvSpPr>
          <p:cNvPr id="5" name="TextBox 4"/>
          <p:cNvSpPr txBox="1"/>
          <p:nvPr/>
        </p:nvSpPr>
        <p:spPr>
          <a:xfrm>
            <a:off x="3529806" y="4876800"/>
            <a:ext cx="2286000" cy="830997"/>
          </a:xfrm>
          <a:prstGeom prst="rect">
            <a:avLst/>
          </a:prstGeom>
          <a:noFill/>
        </p:spPr>
        <p:txBody>
          <a:bodyPr wrap="square" rtlCol="0">
            <a:spAutoFit/>
          </a:bodyPr>
          <a:lstStyle/>
          <a:p>
            <a:r>
              <a:rPr lang="en-US" sz="4800" b="1" dirty="0">
                <a:ln>
                  <a:solidFill>
                    <a:schemeClr val="bg1"/>
                  </a:solidFill>
                </a:ln>
                <a:solidFill>
                  <a:srgbClr val="FFC000"/>
                </a:solidFill>
                <a:effectLst>
                  <a:outerShdw blurRad="38100" dist="38100" dir="2700000" algn="tl">
                    <a:srgbClr val="000000">
                      <a:alpha val="43137"/>
                    </a:srgbClr>
                  </a:outerShdw>
                </a:effectLst>
              </a:rPr>
              <a:t>SINGLE</a:t>
            </a:r>
          </a:p>
        </p:txBody>
      </p:sp>
      <p:sp>
        <p:nvSpPr>
          <p:cNvPr id="6" name="TextBox 5"/>
          <p:cNvSpPr txBox="1"/>
          <p:nvPr/>
        </p:nvSpPr>
        <p:spPr>
          <a:xfrm>
            <a:off x="6324600" y="5437046"/>
            <a:ext cx="2133600" cy="830997"/>
          </a:xfrm>
          <a:prstGeom prst="rect">
            <a:avLst/>
          </a:prstGeom>
          <a:noFill/>
        </p:spPr>
        <p:txBody>
          <a:bodyPr wrap="square" rtlCol="0">
            <a:spAutoFit/>
          </a:bodyPr>
          <a:lstStyle/>
          <a:p>
            <a:r>
              <a:rPr lang="en-US" sz="4800" b="1" dirty="0">
                <a:ln>
                  <a:solidFill>
                    <a:schemeClr val="bg1"/>
                  </a:solidFill>
                </a:ln>
                <a:solidFill>
                  <a:srgbClr val="FFC000"/>
                </a:solidFill>
                <a:effectLst>
                  <a:outerShdw blurRad="38100" dist="38100" dir="2700000" algn="tl">
                    <a:srgbClr val="000000">
                      <a:alpha val="43137"/>
                    </a:srgbClr>
                  </a:outerShdw>
                </a:effectLst>
              </a:rPr>
              <a:t>YEAR</a:t>
            </a:r>
          </a:p>
        </p:txBody>
      </p:sp>
    </p:spTree>
    <p:extLst>
      <p:ext uri="{BB962C8B-B14F-4D97-AF65-F5344CB8AC3E}">
        <p14:creationId xmlns:p14="http://schemas.microsoft.com/office/powerpoint/2010/main" val="38221020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4964113" y="6618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p>
        </p:txBody>
      </p:sp>
      <p:pic>
        <p:nvPicPr>
          <p:cNvPr id="5124" name="Picture 6" descr="\\srv02\user documents\mmason\Desktop\KFlogoHiRes.PNG"/>
          <p:cNvPicPr>
            <a:picLocks noChangeAspect="1" noChangeArrowheads="1"/>
          </p:cNvPicPr>
          <p:nvPr/>
        </p:nvPicPr>
        <p:blipFill>
          <a:blip r:embed="rId3"/>
          <a:srcRect/>
          <a:stretch>
            <a:fillRect/>
          </a:stretch>
        </p:blipFill>
        <p:spPr bwMode="auto">
          <a:xfrm>
            <a:off x="76200" y="5852545"/>
            <a:ext cx="1438275" cy="939800"/>
          </a:xfrm>
          <a:prstGeom prst="rect">
            <a:avLst/>
          </a:prstGeom>
          <a:noFill/>
          <a:ln w="19050">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Image result for united states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76" y="152400"/>
            <a:ext cx="8700743"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4" name="Picture 10" descr="Image result for small flam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5631" y="2577308"/>
            <a:ext cx="1810922"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Image result for small flam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337" y="304800"/>
            <a:ext cx="1810922"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mall flam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3200" y="778668"/>
            <a:ext cx="1810922"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small flam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61" y="866776"/>
            <a:ext cx="1810922"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small flam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590" y="2466976"/>
            <a:ext cx="1810922"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small flam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668" y="1805700"/>
            <a:ext cx="1810922"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small flame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337" y="3552541"/>
            <a:ext cx="1810922" cy="146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0580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5808</TotalTime>
  <Words>631</Words>
  <Application>Microsoft Office PowerPoint</Application>
  <PresentationFormat>On-screen Show (4:3)</PresentationFormat>
  <Paragraphs>210</Paragraphs>
  <Slides>61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Arial Black</vt:lpstr>
      <vt:lpstr>Calibri</vt:lpstr>
      <vt:lpstr>Century Gothic</vt:lpstr>
      <vt:lpstr>Wingdings</vt:lpstr>
      <vt:lpstr>Wingdings 3</vt:lpstr>
      <vt:lpstr>Slice</vt:lpstr>
      <vt:lpstr>PowerPoint Presentation</vt:lpstr>
      <vt:lpstr>    KidsFirst Counseling and Family Resource Centers Child Abuse Prevention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KidsFirst Counseling and Family Resource Centers &amp; Child Abuse Prevention Council</dc:title>
  <dc:creator>Mike Mason</dc:creator>
  <cp:lastModifiedBy>Tiffany Loeffler</cp:lastModifiedBy>
  <cp:revision>159</cp:revision>
  <cp:lastPrinted>2019-08-23T16:30:57Z</cp:lastPrinted>
  <dcterms:created xsi:type="dcterms:W3CDTF">2017-01-10T01:07:56Z</dcterms:created>
  <dcterms:modified xsi:type="dcterms:W3CDTF">2019-09-19T03:37:18Z</dcterms:modified>
</cp:coreProperties>
</file>