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0"/>
  </p:notesMasterIdLst>
  <p:sldIdLst>
    <p:sldId id="261" r:id="rId2"/>
    <p:sldId id="270" r:id="rId3"/>
    <p:sldId id="294" r:id="rId4"/>
    <p:sldId id="293" r:id="rId5"/>
    <p:sldId id="297" r:id="rId6"/>
    <p:sldId id="262" r:id="rId7"/>
    <p:sldId id="292" r:id="rId8"/>
    <p:sldId id="295" r:id="rId9"/>
    <p:sldId id="296" r:id="rId10"/>
    <p:sldId id="263" r:id="rId11"/>
    <p:sldId id="269" r:id="rId12"/>
    <p:sldId id="258" r:id="rId13"/>
    <p:sldId id="259" r:id="rId14"/>
    <p:sldId id="298" r:id="rId15"/>
    <p:sldId id="299" r:id="rId16"/>
    <p:sldId id="300" r:id="rId17"/>
    <p:sldId id="266" r:id="rId18"/>
    <p:sldId id="290" r:id="rId19"/>
    <p:sldId id="267" r:id="rId20"/>
    <p:sldId id="277" r:id="rId21"/>
    <p:sldId id="276" r:id="rId22"/>
    <p:sldId id="280" r:id="rId23"/>
    <p:sldId id="279" r:id="rId24"/>
    <p:sldId id="282" r:id="rId25"/>
    <p:sldId id="303" r:id="rId26"/>
    <p:sldId id="286" r:id="rId27"/>
    <p:sldId id="281" r:id="rId28"/>
    <p:sldId id="27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6802A-716B-496E-BBA4-2D71F88EBA52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78FB-79C0-44CC-BC99-29D5AAC3F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2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D806A-D8F5-462C-A112-192AB5C16A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01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5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79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1C2E-5658-44B0-841D-A5A7D34F5B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87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18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3" indent="-29115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06" indent="-23292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47" indent="-23292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89" indent="-23292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31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74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816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57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4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3" indent="-29115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06" indent="-23292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47" indent="-23292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89" indent="-23292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31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74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816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57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9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1C2E-5658-44B0-841D-A5A7D34F5B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9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8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91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6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02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8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15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71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26" indent="-228578" defTabSz="4571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2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She was in the care of a</a:t>
            </a:r>
            <a:r>
              <a:rPr lang="en-US" altLang="en-US" baseline="0" dirty="0"/>
              <a:t> family when a church worker found her: skinny, bruised &amp; unkempt. </a:t>
            </a: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3" indent="-29115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06" indent="-23292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47" indent="-23292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89" indent="-23292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31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74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816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57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3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She was in the care of a</a:t>
            </a:r>
            <a:r>
              <a:rPr lang="en-US" altLang="en-US" baseline="0" dirty="0"/>
              <a:t> family when a church worker found her: skinny, bruised &amp; unkempt. </a:t>
            </a: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93" indent="-29115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606" indent="-23292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447" indent="-23292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289" indent="-23292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131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974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816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657" indent="-232921" defTabSz="4658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4EDC1-63C4-42B2-891B-29EF2DC80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9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6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1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4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06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7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954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0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5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1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5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7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4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8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9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795440-61AA-408A-8373-7C0C7DBA30DF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8279A1-DE4F-45EC-A102-59BCD2B34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34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698228" y="3429000"/>
            <a:ext cx="8795544" cy="1347788"/>
          </a:xfrm>
        </p:spPr>
        <p:txBody>
          <a:bodyPr>
            <a:normAutofit fontScale="90000"/>
          </a:bodyPr>
          <a:lstStyle/>
          <a:p>
            <a:pPr algn="ctr">
              <a:spcBef>
                <a:spcPts val="300"/>
              </a:spcBef>
              <a:defRPr/>
            </a:pPr>
            <a:br>
              <a:rPr lang="en-US" altLang="en-US" sz="3200" dirty="0">
                <a:solidFill>
                  <a:srgbClr val="2D43A5"/>
                </a:solidFill>
                <a:latin typeface="Arial Black" pitchFamily="34" charset="0"/>
              </a:rPr>
            </a:br>
            <a:br>
              <a:rPr lang="en-US" altLang="en-US" sz="3200" dirty="0">
                <a:solidFill>
                  <a:srgbClr val="2D43A5"/>
                </a:solidFill>
                <a:latin typeface="Arial Black" pitchFamily="34" charset="0"/>
              </a:rPr>
            </a:br>
            <a:br>
              <a:rPr lang="en-US" altLang="en-US" sz="3200" dirty="0">
                <a:solidFill>
                  <a:srgbClr val="2D43A5"/>
                </a:solidFill>
                <a:latin typeface="Arial Black" pitchFamily="34" charset="0"/>
              </a:rPr>
            </a:br>
            <a:br>
              <a:rPr lang="en-US" altLang="en-US" sz="3200" dirty="0">
                <a:solidFill>
                  <a:srgbClr val="2D43A5"/>
                </a:solidFill>
                <a:latin typeface="Arial Black" pitchFamily="34" charset="0"/>
              </a:rPr>
            </a:br>
            <a:r>
              <a:rPr lang="en-US" sz="8900" b="1" dirty="0">
                <a:solidFill>
                  <a:schemeClr val="bg1"/>
                </a:solidFill>
              </a:rPr>
              <a:t>Penicillin, </a:t>
            </a:r>
            <a:br>
              <a:rPr lang="en-US" sz="8900" b="1" dirty="0">
                <a:solidFill>
                  <a:schemeClr val="bg1"/>
                </a:solidFill>
              </a:rPr>
            </a:br>
            <a:r>
              <a:rPr lang="en-US" sz="8900" b="1" dirty="0">
                <a:solidFill>
                  <a:schemeClr val="bg1"/>
                </a:solidFill>
              </a:rPr>
              <a:t>X-Rays &amp; ACEs</a:t>
            </a:r>
            <a:b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Accidental discovery of ACEs is changing our view of health</a:t>
            </a:r>
            <a:endParaRPr lang="en-US" altLang="en-US" sz="3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637A3742-0241-4F50-9350-C8A0D277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120371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Cost Us…</a:t>
            </a:r>
          </a:p>
          <a:p>
            <a:pPr algn="ctr"/>
            <a:endParaRPr lang="en-US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20624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Lots of 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$$</a:t>
            </a:r>
            <a:endParaRPr lang="en-US" sz="7200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276601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Shorter </a:t>
            </a:r>
            <a:r>
              <a:rPr lang="en-US" sz="44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lives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267201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Loss of </a:t>
            </a:r>
            <a:r>
              <a:rPr lang="en-US" sz="44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life quality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Picture 6" descr="\\srv02\user documents\mmason\Desktop\KFlogoHiRes.PNG">
            <a:extLst>
              <a:ext uri="{FF2B5EF4-FFF2-40B4-BE49-F238E27FC236}">
                <a16:creationId xmlns:a16="http://schemas.microsoft.com/office/drawing/2014/main" id="{2312D320-08FA-4A3F-AEF6-93106619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3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1026" name="Picture 2" descr="Image result for how it all be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38862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\\srv02\user documents\mmason\Desktop\KFlogoHiRes.PNG">
            <a:extLst>
              <a:ext uri="{FF2B5EF4-FFF2-40B4-BE49-F238E27FC236}">
                <a16:creationId xmlns:a16="http://schemas.microsoft.com/office/drawing/2014/main" id="{02CE86A8-509D-44CA-908C-4B6AAEB3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028700" y="127371"/>
            <a:ext cx="7239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</a:t>
            </a:r>
          </a:p>
          <a:p>
            <a:pPr algn="ctr"/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Kaiser Permanente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 Clinic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Diego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Vincent Felitti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3429000"/>
            <a:ext cx="6262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5 year period…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HALF of the weight-loss participants dropped out…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5056947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 weight loss successes</a:t>
            </a:r>
          </a:p>
        </p:txBody>
      </p:sp>
      <p:pic>
        <p:nvPicPr>
          <p:cNvPr id="7" name="Picture 6" descr="\\srv02\user documents\mmason\Desktop\KFlogoHiRes.PNG">
            <a:extLst>
              <a:ext uri="{FF2B5EF4-FFF2-40B4-BE49-F238E27FC236}">
                <a16:creationId xmlns:a16="http://schemas.microsoft.com/office/drawing/2014/main" id="{9A348CEF-914F-4546-BEA2-63774690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2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914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53676"/>
            <a:ext cx="8991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investigated…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questions posed to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clinic participants…</a:t>
            </a:r>
          </a:p>
          <a:p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did you weigh when you </a:t>
            </a:r>
          </a:p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were born?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did you weigh when you	started high school?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did you weigh when you </a:t>
            </a:r>
          </a:p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got married?</a:t>
            </a:r>
          </a:p>
          <a:p>
            <a:pPr algn="ctr"/>
            <a:endParaRPr lang="en-US" dirty="0"/>
          </a:p>
        </p:txBody>
      </p:sp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A967DAD3-9F84-472B-88D9-0F76697DB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0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76200" y="230830"/>
            <a:ext cx="67818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mistakenly….</a:t>
            </a:r>
          </a:p>
          <a:p>
            <a:pPr algn="ctr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penicil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134">
            <a:off x="1852100" y="1420803"/>
            <a:ext cx="4538050" cy="2859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x r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273">
            <a:off x="6204043" y="2317843"/>
            <a:ext cx="4096233" cy="4096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rv02\user documents\mmason\Desktop\KFlogoHiRes.PNG">
            <a:extLst>
              <a:ext uri="{FF2B5EF4-FFF2-40B4-BE49-F238E27FC236}">
                <a16:creationId xmlns:a16="http://schemas.microsoft.com/office/drawing/2014/main" id="{0B423C72-49AE-4D18-B062-1EDE4A7C6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4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2971800" y="1219200"/>
            <a:ext cx="624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did you weigh when you first became sexually active?</a:t>
            </a:r>
          </a:p>
        </p:txBody>
      </p:sp>
      <p:pic>
        <p:nvPicPr>
          <p:cNvPr id="5" name="Picture 6" descr="\\srv02\user documents\mmason\Desktop\KFlogoHiRes.PNG">
            <a:extLst>
              <a:ext uri="{FF2B5EF4-FFF2-40B4-BE49-F238E27FC236}">
                <a16:creationId xmlns:a16="http://schemas.microsoft.com/office/drawing/2014/main" id="{15A7BD9A-C808-4598-B397-D7213A03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1989635" y="657782"/>
            <a:ext cx="4572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 answers shocked Dr. Felitti</a:t>
            </a:r>
          </a:p>
        </p:txBody>
      </p:sp>
      <p:pic>
        <p:nvPicPr>
          <p:cNvPr id="1032" name="Picture 8" descr="Image result for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0787"/>
            <a:ext cx="2746366" cy="27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le:Hungary road sign C-033-60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58" y="2464906"/>
            <a:ext cx="1673225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ile:Hungary road sign C-033-50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03" y="3048000"/>
            <a:ext cx="2892425" cy="28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88114" y="2900162"/>
            <a:ext cx="4179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 adult program “drop-outs” had been sexually abused as children</a:t>
            </a:r>
          </a:p>
        </p:txBody>
      </p:sp>
      <p:pic>
        <p:nvPicPr>
          <p:cNvPr id="10" name="Picture 6" descr="\\srv02\user documents\mmason\Desktop\KFlogoHiRes.PNG">
            <a:extLst>
              <a:ext uri="{FF2B5EF4-FFF2-40B4-BE49-F238E27FC236}">
                <a16:creationId xmlns:a16="http://schemas.microsoft.com/office/drawing/2014/main" id="{FB908B1D-207F-49F9-A352-61429AF6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2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104568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responses jumpstarted deep investigations.</a:t>
            </a:r>
          </a:p>
        </p:txBody>
      </p:sp>
      <p:pic>
        <p:nvPicPr>
          <p:cNvPr id="1026" name="Picture 2" descr="Image result for tip of the icebe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8" y="2290108"/>
            <a:ext cx="745066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D9583FC0-6494-4554-8EA1-1FBBD122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1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304800"/>
            <a:ext cx="7162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1995 - 1997</a:t>
            </a: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 for Disease Control</a:t>
            </a:r>
          </a:p>
          <a:p>
            <a:pPr algn="ctr"/>
            <a:endParaRPr lang="en-US" sz="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/>
            <a:endParaRPr lang="en-US" sz="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Kaiser Permanente</a:t>
            </a: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Surveyed</a:t>
            </a:r>
          </a:p>
          <a:p>
            <a:pPr algn="ctr"/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17,000 participants</a:t>
            </a:r>
          </a:p>
        </p:txBody>
      </p:sp>
      <p:pic>
        <p:nvPicPr>
          <p:cNvPr id="5" name="Picture 6" descr="\\srv02\user documents\mmason\Desktop\KFlogoHiRes.PNG">
            <a:extLst>
              <a:ext uri="{FF2B5EF4-FFF2-40B4-BE49-F238E27FC236}">
                <a16:creationId xmlns:a16="http://schemas.microsoft.com/office/drawing/2014/main" id="{63775C18-6F74-4593-8F56-E30F3891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9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4" name="Picture 2" descr="http://www.npr.org/assets/img/2015/02/20/aces-1_cust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39" y="1619164"/>
            <a:ext cx="6709650" cy="4999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8064" y="32047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Types </a:t>
            </a: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Childhood Experiences</a:t>
            </a:r>
          </a:p>
        </p:txBody>
      </p:sp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FD2E4004-BDBF-4F03-AB3C-E9E0609B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68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Mike Mason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Community Development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&amp; Communications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mmason@kidsfirstnow.org</a:t>
            </a:r>
          </a:p>
        </p:txBody>
      </p:sp>
      <p:pic>
        <p:nvPicPr>
          <p:cNvPr id="1026" name="Picture 2" descr="\\srv02\user documents\mmason\Desktop\5.KFcapHiRe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30" y="2133600"/>
            <a:ext cx="2270615" cy="22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73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457201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findings… </a:t>
            </a:r>
          </a:p>
          <a:p>
            <a:pPr algn="ctr"/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Childhood Experiences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Vastly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common than recognized or acknowledged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0" y="3913554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relation to adult health…even a 50 years later</a:t>
            </a:r>
          </a:p>
        </p:txBody>
      </p:sp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28F6BE55-85E8-4C3E-AD1D-A1DD417C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7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3615690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05325"/>
            <a:ext cx="3615690" cy="106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2750"/>
            <a:ext cx="4267200" cy="2593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79" y="1271457"/>
            <a:ext cx="447050" cy="4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13" y="1647382"/>
            <a:ext cx="447050" cy="4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79" y="3505200"/>
            <a:ext cx="447050" cy="4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79" y="4565595"/>
            <a:ext cx="447050" cy="4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952250"/>
            <a:ext cx="447050" cy="4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962130"/>
            <a:ext cx="1730273" cy="4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\\srv02\user documents\mmason\Desktop\KFlogoHiRes.PNG">
            <a:extLst>
              <a:ext uri="{FF2B5EF4-FFF2-40B4-BE49-F238E27FC236}">
                <a16:creationId xmlns:a16="http://schemas.microsoft.com/office/drawing/2014/main" id="{158F911E-DF89-4EDB-BE0B-4FE8F57C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9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238304"/>
            <a:ext cx="8305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more 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</a:t>
            </a:r>
          </a:p>
          <a:p>
            <a:pPr algn="ctr"/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x </a:t>
            </a: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likely to be an alcoholic</a:t>
            </a:r>
          </a:p>
          <a:p>
            <a:pPr algn="ctr"/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x </a:t>
            </a: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likely to inject street drugs</a:t>
            </a:r>
          </a:p>
          <a:p>
            <a:pPr algn="ctr"/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x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likely to attempt suicide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4495800"/>
            <a:ext cx="990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violent…..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marriages…..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broken bones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Rx…..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depression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auto-immune disease…..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absences</a:t>
            </a:r>
          </a:p>
        </p:txBody>
      </p:sp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78E2F2ED-C297-4C3B-8190-2C694FD3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18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684092" y="1981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was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done in the inner city of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Philadelphia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 instance)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done in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Diego, CA…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rem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36021"/>
            <a:ext cx="3800475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2003" y="3962400"/>
            <a:ext cx="38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UNDER-REPORTED</a:t>
            </a:r>
          </a:p>
          <a:p>
            <a:pPr algn="ctr"/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9292" y="3920192"/>
            <a:ext cx="4097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Class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Educated</a:t>
            </a:r>
          </a:p>
        </p:txBody>
      </p:sp>
      <p:pic>
        <p:nvPicPr>
          <p:cNvPr id="8" name="Picture 6" descr="\\srv02\user documents\mmason\Desktop\KFlogoHiRes.PNG">
            <a:extLst>
              <a:ext uri="{FF2B5EF4-FFF2-40B4-BE49-F238E27FC236}">
                <a16:creationId xmlns:a16="http://schemas.microsoft.com/office/drawing/2014/main" id="{91756A69-B5A9-4965-81E7-54493754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3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595">
            <a:off x="4039118" y="2345758"/>
            <a:ext cx="3712317" cy="2378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302" y="576852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this is </a:t>
            </a:r>
          </a:p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Diego…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4255918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…what’s happening elsewhere?</a:t>
            </a:r>
          </a:p>
        </p:txBody>
      </p:sp>
      <p:pic>
        <p:nvPicPr>
          <p:cNvPr id="7" name="Picture 6" descr="\\srv02\user documents\mmason\Desktop\KFlogoHiRes.PNG">
            <a:extLst>
              <a:ext uri="{FF2B5EF4-FFF2-40B4-BE49-F238E27FC236}">
                <a16:creationId xmlns:a16="http://schemas.microsoft.com/office/drawing/2014/main" id="{6645319A-52FD-4437-B3AA-DD45C05C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96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6146" name="Picture 2" descr="Image result for what n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1"/>
            <a:ext cx="4876800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\\srv02\user documents\mmason\Desktop\KFlogoHiRes.PNG">
            <a:extLst>
              <a:ext uri="{FF2B5EF4-FFF2-40B4-BE49-F238E27FC236}">
                <a16:creationId xmlns:a16="http://schemas.microsoft.com/office/drawing/2014/main" id="{1F27019C-1733-4E67-966A-F39C6CE8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8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04801"/>
            <a:ext cx="7239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</a:t>
            </a:r>
          </a:p>
          <a:p>
            <a:pPr algn="ctr"/>
            <a:endParaRPr lang="en-US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Educate</a:t>
            </a:r>
          </a:p>
          <a:p>
            <a:pPr algn="ctr"/>
            <a:endParaRPr lang="en-US" sz="40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 descr="Image result for h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199">
            <a:off x="4375345" y="3541236"/>
            <a:ext cx="5727313" cy="2996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\\srv02\user documents\mmason\Desktop\KFlogoHiRes.PNG">
            <a:extLst>
              <a:ext uri="{FF2B5EF4-FFF2-40B4-BE49-F238E27FC236}">
                <a16:creationId xmlns:a16="http://schemas.microsoft.com/office/drawing/2014/main" id="{BFC7DE00-0E77-418D-ABD5-EF402C8A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01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3076" name="Picture 4" descr="Image result for treatable and beatable nad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3176"/>
            <a:ext cx="5227385" cy="3487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Image result for what is predictable is preven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057400"/>
            <a:ext cx="6266871" cy="4657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BC006986-6366-4C58-B817-299BF6FA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12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52400"/>
            <a:ext cx="7834747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1" y="2743201"/>
            <a:ext cx="6734971" cy="368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56DCD464-12FB-4651-AC7B-ED644957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0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5124" name="Picture 6" descr="\\srv02\user documents\mmason\Desktop\KFlogoHiR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1035591"/>
            <a:ext cx="8620125" cy="478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6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4514850" cy="46721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 descr="\\srv02\user documents\mmason\Desktop\KFlogoHiRes.PNG">
            <a:extLst>
              <a:ext uri="{FF2B5EF4-FFF2-40B4-BE49-F238E27FC236}">
                <a16:creationId xmlns:a16="http://schemas.microsoft.com/office/drawing/2014/main" id="{ACAEF9FA-F907-45B7-AED3-47542493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3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1752601"/>
            <a:ext cx="7772400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Penicillin, X-Rays &amp; ACEs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12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 Discovery of ACEs is Changing our View of Health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</a:p>
        </p:txBody>
      </p:sp>
      <p:pic>
        <p:nvPicPr>
          <p:cNvPr id="5" name="Picture 6" descr="\\srv02\user documents\mmason\Desktop\KFlogoHiRes.PNG">
            <a:extLst>
              <a:ext uri="{FF2B5EF4-FFF2-40B4-BE49-F238E27FC236}">
                <a16:creationId xmlns:a16="http://schemas.microsoft.com/office/drawing/2014/main" id="{450026CD-FF3F-4D47-A840-DF194325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1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1" y="11430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CDC…annual cost of patients who have a history of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(childhood)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434" y="3733801"/>
            <a:ext cx="807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$124 Billion a year</a:t>
            </a:r>
          </a:p>
        </p:txBody>
      </p:sp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2F1E3338-F7DC-4971-AB2A-94A13608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8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667001" y="0"/>
            <a:ext cx="70199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-or-</a:t>
            </a:r>
          </a:p>
          <a:p>
            <a:pPr algn="ctr"/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Paradise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Fires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4280489"/>
            <a:ext cx="210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3806" y="487680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600" y="543704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</a:p>
        </p:txBody>
      </p:sp>
      <p:pic>
        <p:nvPicPr>
          <p:cNvPr id="8" name="Picture 6" descr="\\srv02\user documents\mmason\Desktop\KFlogoHiRes.PNG">
            <a:extLst>
              <a:ext uri="{FF2B5EF4-FFF2-40B4-BE49-F238E27FC236}">
                <a16:creationId xmlns:a16="http://schemas.microsoft.com/office/drawing/2014/main" id="{9F1BABC1-977A-4BDD-8BAA-62A28516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0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1026" name="Picture 2" descr="Image result for united state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40" y="152400"/>
            <a:ext cx="8700743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Image result for small flame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31" y="2577308"/>
            <a:ext cx="181092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small flame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304800"/>
            <a:ext cx="181092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small flame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00" y="778668"/>
            <a:ext cx="181092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small flame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61" y="866776"/>
            <a:ext cx="181092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Image result for small flame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0" y="2466976"/>
            <a:ext cx="181092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mage result for small flame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68" y="1805700"/>
            <a:ext cx="181092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 result for small flame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71" y="3506487"/>
            <a:ext cx="181092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rv02\user documents\mmason\Desktop\KFlogoHiRes.PNG">
            <a:extLst>
              <a:ext uri="{FF2B5EF4-FFF2-40B4-BE49-F238E27FC236}">
                <a16:creationId xmlns:a16="http://schemas.microsoft.com/office/drawing/2014/main" id="{725547BB-49FC-44C1-9459-0E05DF28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5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488113" y="66182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09600"/>
            <a:ext cx="7772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costs includes: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health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medical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productivity loss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welfare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 justice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services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*Million Dollar Murray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(Gladwell)</a:t>
            </a:r>
          </a:p>
        </p:txBody>
      </p:sp>
      <p:pic>
        <p:nvPicPr>
          <p:cNvPr id="6" name="Picture 6" descr="\\srv02\user documents\mmason\Desktop\KFlogoHiRes.PNG">
            <a:extLst>
              <a:ext uri="{FF2B5EF4-FFF2-40B4-BE49-F238E27FC236}">
                <a16:creationId xmlns:a16="http://schemas.microsoft.com/office/drawing/2014/main" id="{C8C7FBA9-FF67-4717-863B-3AA22AFB2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438275" cy="9398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71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5475</TotalTime>
  <Words>378</Words>
  <Application>Microsoft Office PowerPoint</Application>
  <PresentationFormat>Widescreen</PresentationFormat>
  <Paragraphs>131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Wingdings 3</vt:lpstr>
      <vt:lpstr>Slice</vt:lpstr>
      <vt:lpstr>    Penicillin,  X-Rays &amp; ACEs  The Accidental discovery of ACEs is changing our view of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KidsFirst Counseling and Family Resource Centers &amp; Child Abuse Prevention Council</dc:title>
  <dc:creator>Mike Mason</dc:creator>
  <cp:lastModifiedBy>Tiffany Loeffler</cp:lastModifiedBy>
  <cp:revision>117</cp:revision>
  <dcterms:created xsi:type="dcterms:W3CDTF">2017-01-10T01:07:56Z</dcterms:created>
  <dcterms:modified xsi:type="dcterms:W3CDTF">2019-08-29T15:34:48Z</dcterms:modified>
</cp:coreProperties>
</file>