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4" r:id="rId9"/>
    <p:sldId id="265" r:id="rId10"/>
    <p:sldId id="266" r:id="rId11"/>
    <p:sldId id="267" r:id="rId12"/>
    <p:sldId id="268" r:id="rId13"/>
    <p:sldId id="26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80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89"/>
    <p:restoredTop sz="94699"/>
  </p:normalViewPr>
  <p:slideViewPr>
    <p:cSldViewPr snapToGrid="0" snapToObjects="1">
      <p:cViewPr varScale="1">
        <p:scale>
          <a:sx n="82" d="100"/>
          <a:sy n="82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7165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340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17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8/29/2019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7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8/29/2019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9875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8/29/2019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542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40642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8/29/2019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654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8/29/2019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347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84F1-FFEA-405F-9602-3DCA865EDA4E}" type="datetime1">
              <a:rPr lang="en-US" smtClean="0"/>
              <a:t>8/29/2019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74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E18DB4A-8810-4A10-AD5C-D5E2C667F5B3}" type="datetime1">
              <a:rPr lang="en-US" smtClean="0"/>
              <a:t>8/29/2019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98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955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0BC95-9721-3A43-ABEC-BA5F334BC6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887" y="1071179"/>
            <a:ext cx="4186237" cy="3164967"/>
          </a:xfrm>
          <a:ln>
            <a:solidFill>
              <a:srgbClr val="468091"/>
            </a:solidFill>
          </a:ln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50000"/>
                  </a:schemeClr>
                </a:solidFill>
              </a:rPr>
              <a:t>“I am…______!” </a:t>
            </a:r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Overcoming mental roadblocks after trauma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CACFE3-7864-004C-9F35-24D3048122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4426685"/>
            <a:ext cx="4654294" cy="1899974"/>
          </a:xfrm>
        </p:spPr>
        <p:txBody>
          <a:bodyPr>
            <a:normAutofit/>
          </a:bodyPr>
          <a:lstStyle/>
          <a:p>
            <a:r>
              <a:rPr lang="en-US" sz="3200" dirty="0"/>
              <a:t>Corinne Brodnicki, </a:t>
            </a:r>
          </a:p>
          <a:p>
            <a:r>
              <a:rPr lang="en-US" sz="3200" dirty="0"/>
              <a:t>MA, LMFT</a:t>
            </a:r>
          </a:p>
          <a:p>
            <a:r>
              <a:rPr lang="en-US" sz="2400" dirty="0" err="1"/>
              <a:t>Counselingwithcorinne@gmail.com</a:t>
            </a: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E3D824-16F7-42AC-96C9-EDF7349D20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35" r="-1" b="-1"/>
          <a:stretch/>
        </p:blipFill>
        <p:spPr>
          <a:xfrm>
            <a:off x="4654295" y="10"/>
            <a:ext cx="753770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677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224D76-ACDE-F449-8735-D8201E6C2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Lie detector</a:t>
            </a:r>
            <a:br>
              <a:rPr lang="en-US" sz="3000" dirty="0">
                <a:solidFill>
                  <a:srgbClr val="FFFFFF"/>
                </a:solidFill>
              </a:rPr>
            </a:br>
            <a:r>
              <a:rPr lang="en-US" sz="3000" dirty="0">
                <a:solidFill>
                  <a:srgbClr val="FFFFFF"/>
                </a:solidFill>
              </a:rPr>
              <a:t>Step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7F38F-E658-AD40-827F-20506036C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0778" y="717484"/>
            <a:ext cx="6328930" cy="5423031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500" dirty="0">
                <a:solidFill>
                  <a:schemeClr val="tx1"/>
                </a:solidFill>
              </a:rPr>
              <a:t>Explore whether your primary unhelpful statements have truth behind them and find an alternative truth (aka…the battle mantra)</a:t>
            </a:r>
          </a:p>
        </p:txBody>
      </p:sp>
    </p:spTree>
    <p:extLst>
      <p:ext uri="{BB962C8B-B14F-4D97-AF65-F5344CB8AC3E}">
        <p14:creationId xmlns:p14="http://schemas.microsoft.com/office/powerpoint/2010/main" val="2740838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224D76-ACDE-F449-8735-D8201E6C2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Managing through DEFUSION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7F38F-E658-AD40-827F-20506036C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6212" y="1828800"/>
            <a:ext cx="6328930" cy="4181941"/>
          </a:xfrm>
        </p:spPr>
        <p:txBody>
          <a:bodyPr anchor="ctr">
            <a:normAutofit fontScale="85000" lnSpcReduction="10000"/>
          </a:bodyPr>
          <a:lstStyle/>
          <a:p>
            <a:pPr marL="514350" indent="-514350">
              <a:lnSpc>
                <a:spcPct val="150000"/>
              </a:lnSpc>
              <a:buAutoNum type="arabicParenR"/>
            </a:pPr>
            <a:r>
              <a:rPr lang="en-US" sz="3500" dirty="0">
                <a:solidFill>
                  <a:schemeClr val="tx1"/>
                </a:solidFill>
              </a:rPr>
              <a:t>Recognize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en-US" sz="3500" dirty="0">
                <a:solidFill>
                  <a:schemeClr val="tx1"/>
                </a:solidFill>
              </a:rPr>
              <a:t>Acknowledge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en-US" sz="3500" dirty="0">
                <a:solidFill>
                  <a:schemeClr val="tx1"/>
                </a:solidFill>
              </a:rPr>
              <a:t>Defuse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en-US" sz="3500" dirty="0">
                <a:solidFill>
                  <a:schemeClr val="tx1"/>
                </a:solidFill>
              </a:rPr>
              <a:t>Move towards the valued direction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en-US" sz="3500" dirty="0">
                <a:solidFill>
                  <a:schemeClr val="tx1"/>
                </a:solidFill>
              </a:rPr>
              <a:t>Repeat as necessary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566941-F0D0-2F49-ADED-EAAF5243AF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5912"/>
          <a:stretch/>
        </p:blipFill>
        <p:spPr>
          <a:xfrm rot="753240">
            <a:off x="8689188" y="839420"/>
            <a:ext cx="2936000" cy="1978760"/>
          </a:xfrm>
          <a:prstGeom prst="rect">
            <a:avLst/>
          </a:prstGeom>
          <a:ln w="47625">
            <a:solidFill>
              <a:srgbClr val="46809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A318374-C125-234C-8C24-90E76660FD25}"/>
              </a:ext>
            </a:extLst>
          </p:cNvPr>
          <p:cNvSpPr txBox="1"/>
          <p:nvPr/>
        </p:nvSpPr>
        <p:spPr>
          <a:xfrm>
            <a:off x="3070171" y="6488668"/>
            <a:ext cx="48974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/>
              <a:t>Adapted from Acceptance &amp; Commitment Therapy</a:t>
            </a:r>
          </a:p>
        </p:txBody>
      </p:sp>
    </p:spTree>
    <p:extLst>
      <p:ext uri="{BB962C8B-B14F-4D97-AF65-F5344CB8AC3E}">
        <p14:creationId xmlns:p14="http://schemas.microsoft.com/office/powerpoint/2010/main" val="2636429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224D76-ACDE-F449-8735-D8201E6C2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OTHER HELPFUL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7F38F-E658-AD40-827F-20506036C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805" y="337088"/>
            <a:ext cx="6959194" cy="6183824"/>
          </a:xfrm>
        </p:spPr>
        <p:txBody>
          <a:bodyPr anchor="ctr"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3500" dirty="0">
                <a:solidFill>
                  <a:schemeClr val="tx1"/>
                </a:solidFill>
              </a:rPr>
              <a:t>Make it a point to regularly review truth statements!</a:t>
            </a:r>
          </a:p>
          <a:p>
            <a:pPr>
              <a:lnSpc>
                <a:spcPct val="150000"/>
              </a:lnSpc>
            </a:pPr>
            <a:r>
              <a:rPr lang="en-US" sz="3500" dirty="0">
                <a:solidFill>
                  <a:schemeClr val="tx1"/>
                </a:solidFill>
              </a:rPr>
              <a:t>Practice meditation</a:t>
            </a:r>
          </a:p>
          <a:p>
            <a:pPr>
              <a:lnSpc>
                <a:spcPct val="150000"/>
              </a:lnSpc>
            </a:pPr>
            <a:r>
              <a:rPr lang="en-US" sz="3500" dirty="0">
                <a:solidFill>
                  <a:schemeClr val="tx1"/>
                </a:solidFill>
              </a:rPr>
              <a:t>Don’t give up!</a:t>
            </a:r>
          </a:p>
          <a:p>
            <a:pPr>
              <a:lnSpc>
                <a:spcPct val="150000"/>
              </a:lnSpc>
            </a:pPr>
            <a:r>
              <a:rPr lang="en-US" sz="3500" dirty="0">
                <a:solidFill>
                  <a:schemeClr val="tx1"/>
                </a:solidFill>
              </a:rPr>
              <a:t>Enlist support </a:t>
            </a:r>
          </a:p>
          <a:p>
            <a:pPr>
              <a:lnSpc>
                <a:spcPct val="150000"/>
              </a:lnSpc>
            </a:pPr>
            <a:r>
              <a:rPr lang="en-US" sz="3500" dirty="0">
                <a:solidFill>
                  <a:schemeClr val="tx1"/>
                </a:solidFill>
              </a:rPr>
              <a:t>Remember: just because it comes into your mind, doesn’t mean it’s true!</a:t>
            </a:r>
          </a:p>
        </p:txBody>
      </p:sp>
    </p:spTree>
    <p:extLst>
      <p:ext uri="{BB962C8B-B14F-4D97-AF65-F5344CB8AC3E}">
        <p14:creationId xmlns:p14="http://schemas.microsoft.com/office/powerpoint/2010/main" val="2343616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224D76-ACDE-F449-8735-D8201E6C2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Question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7F38F-E658-AD40-827F-20506036C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9266" y="1101755"/>
            <a:ext cx="6001037" cy="4654489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000" dirty="0">
                <a:solidFill>
                  <a:srgbClr val="468091"/>
                </a:solidFill>
              </a:rPr>
              <a:t>counselingwithcorinne@gmail.com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000" dirty="0" err="1">
                <a:solidFill>
                  <a:srgbClr val="468091"/>
                </a:solidFill>
              </a:rPr>
              <a:t>Counselingwithcorinne.com</a:t>
            </a:r>
            <a:endParaRPr lang="en-US" sz="3000" dirty="0">
              <a:solidFill>
                <a:srgbClr val="468091"/>
              </a:solidFill>
            </a:endParaRPr>
          </a:p>
          <a:p>
            <a:pPr marL="0" indent="0" algn="ctr">
              <a:buNone/>
            </a:pPr>
            <a:endParaRPr lang="en-US" sz="3000" b="1" dirty="0">
              <a:solidFill>
                <a:srgbClr val="468091"/>
              </a:solidFill>
            </a:endParaRPr>
          </a:p>
          <a:p>
            <a:pPr marL="0" indent="0" algn="ctr">
              <a:buNone/>
            </a:pPr>
            <a:r>
              <a:rPr lang="en-US" sz="3000" b="1" dirty="0">
                <a:solidFill>
                  <a:srgbClr val="468091"/>
                </a:solidFill>
              </a:rPr>
              <a:t>*Additional Resource:</a:t>
            </a:r>
          </a:p>
          <a:p>
            <a:pPr marL="0" indent="0" algn="ctr">
              <a:buNone/>
            </a:pPr>
            <a:r>
              <a:rPr lang="en-US" sz="3000" dirty="0">
                <a:solidFill>
                  <a:srgbClr val="468091"/>
                </a:solidFill>
              </a:rPr>
              <a:t>Acceptance &amp; Commitment Therapy</a:t>
            </a:r>
          </a:p>
        </p:txBody>
      </p:sp>
    </p:spTree>
    <p:extLst>
      <p:ext uri="{BB962C8B-B14F-4D97-AF65-F5344CB8AC3E}">
        <p14:creationId xmlns:p14="http://schemas.microsoft.com/office/powerpoint/2010/main" val="2960508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224D76-ACDE-F449-8735-D8201E6C2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WHO AM I?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7F38F-E658-AD40-827F-20506036C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0159" y="1312357"/>
            <a:ext cx="6001037" cy="465448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468091"/>
                </a:solidFill>
              </a:rPr>
              <a:t>Corinne Brodnicki, LMFT</a:t>
            </a:r>
          </a:p>
          <a:p>
            <a:pPr marL="0" indent="0" algn="ctr">
              <a:buNone/>
            </a:pPr>
            <a:r>
              <a:rPr lang="en-US" sz="2400" dirty="0"/>
              <a:t>*Private Practice Owner</a:t>
            </a:r>
          </a:p>
          <a:p>
            <a:pPr marL="0" indent="0" algn="ctr">
              <a:buNone/>
            </a:pPr>
            <a:r>
              <a:rPr lang="en-US" sz="2400" dirty="0"/>
              <a:t>*William Jessup Adjunct Professor </a:t>
            </a:r>
          </a:p>
          <a:p>
            <a:pPr marL="0" indent="0" algn="ctr">
              <a:buNone/>
            </a:pPr>
            <a:r>
              <a:rPr lang="en-US" sz="2400" dirty="0"/>
              <a:t>*Wellness Together Lead Clinical Supervisor </a:t>
            </a:r>
          </a:p>
          <a:p>
            <a:pPr marL="0" indent="0" algn="ctr">
              <a:buNone/>
            </a:pPr>
            <a:r>
              <a:rPr lang="en-US" sz="2400" dirty="0"/>
              <a:t>*Wife</a:t>
            </a:r>
          </a:p>
          <a:p>
            <a:pPr marL="0" indent="0" algn="ctr">
              <a:buNone/>
            </a:pPr>
            <a:r>
              <a:rPr lang="en-US" sz="2400" dirty="0"/>
              <a:t>*Mom-to-be</a:t>
            </a:r>
          </a:p>
          <a:p>
            <a:pPr marL="0" indent="0" algn="ctr">
              <a:buNone/>
            </a:pPr>
            <a:r>
              <a:rPr lang="en-US" sz="2400" dirty="0"/>
              <a:t>*HUGE Wonder Woman fan!!!</a:t>
            </a:r>
          </a:p>
        </p:txBody>
      </p:sp>
    </p:spTree>
    <p:extLst>
      <p:ext uri="{BB962C8B-B14F-4D97-AF65-F5344CB8AC3E}">
        <p14:creationId xmlns:p14="http://schemas.microsoft.com/office/powerpoint/2010/main" val="2845860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224D76-ACDE-F449-8735-D8201E6C2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VERY brief trauma review: WHAT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7F38F-E658-AD40-827F-20506036C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805" y="185981"/>
            <a:ext cx="6793880" cy="646279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200" b="1" dirty="0"/>
              <a:t>TRAUMA</a:t>
            </a:r>
            <a:r>
              <a:rPr lang="en-US" sz="2200" dirty="0"/>
              <a:t>: An event or series of events, an experience or prolonged experiences, and/or a threat or perceived threats to a person’s well-being. The individual’s daily coping mechanisms can be negatively impacted by trauma. Subsequent behavioral responses to daily life may be filtered through this perspective. 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b="1" dirty="0"/>
              <a:t>*Simple trauma </a:t>
            </a:r>
            <a:r>
              <a:rPr lang="en-US" sz="2200" dirty="0"/>
              <a:t>results from exposure to a single overwhelming event. </a:t>
            </a:r>
          </a:p>
          <a:p>
            <a:r>
              <a:rPr lang="en-US" sz="2200" dirty="0"/>
              <a:t>Examples: Rape, death of a loved one, natural disaster </a:t>
            </a:r>
          </a:p>
          <a:p>
            <a:endParaRPr lang="en-US" sz="2200" dirty="0"/>
          </a:p>
          <a:p>
            <a:pPr marL="0" indent="0">
              <a:buNone/>
            </a:pPr>
            <a:r>
              <a:rPr lang="en-US" sz="2200" b="1" dirty="0"/>
              <a:t>*Complex trauma </a:t>
            </a:r>
            <a:r>
              <a:rPr lang="en-US" sz="2200" dirty="0"/>
              <a:t>results from extended exposure to traumatizing situations. </a:t>
            </a:r>
          </a:p>
          <a:p>
            <a:r>
              <a:rPr lang="en-US" sz="2200" dirty="0"/>
              <a:t>Examples: Prolonged exposure to violence or bullying, profound neglect, series of home removals </a:t>
            </a:r>
          </a:p>
        </p:txBody>
      </p:sp>
    </p:spTree>
    <p:extLst>
      <p:ext uri="{BB962C8B-B14F-4D97-AF65-F5344CB8AC3E}">
        <p14:creationId xmlns:p14="http://schemas.microsoft.com/office/powerpoint/2010/main" val="3014962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224D76-ACDE-F449-8735-D8201E6C2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VERY brief trauma review: WHO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7F38F-E658-AD40-827F-20506036C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4730" y="197604"/>
            <a:ext cx="6003466" cy="646279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000" dirty="0"/>
              <a:t>ANYONE!!</a:t>
            </a:r>
          </a:p>
          <a:p>
            <a:pPr marL="0" indent="0" algn="ctr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/>
              <a:t>Especially those impacted by:</a:t>
            </a:r>
          </a:p>
          <a:p>
            <a:pPr lvl="1"/>
            <a:r>
              <a:rPr lang="en-US" sz="3000" dirty="0"/>
              <a:t>POVERTY</a:t>
            </a:r>
          </a:p>
          <a:p>
            <a:pPr lvl="1"/>
            <a:r>
              <a:rPr lang="en-US" sz="3000" dirty="0"/>
              <a:t>LIMITED AWARENESS</a:t>
            </a:r>
          </a:p>
          <a:p>
            <a:pPr lvl="1"/>
            <a:r>
              <a:rPr lang="en-US" sz="3000" dirty="0"/>
              <a:t>EMOTIONALLY VULNERABLE</a:t>
            </a:r>
          </a:p>
        </p:txBody>
      </p:sp>
    </p:spTree>
    <p:extLst>
      <p:ext uri="{BB962C8B-B14F-4D97-AF65-F5344CB8AC3E}">
        <p14:creationId xmlns:p14="http://schemas.microsoft.com/office/powerpoint/2010/main" val="1622106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224D76-ACDE-F449-8735-D8201E6C2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VERY brief trauma review: TYPES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7F38F-E658-AD40-827F-20506036C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8121" y="886232"/>
            <a:ext cx="6793880" cy="5085535"/>
          </a:xfrm>
        </p:spPr>
        <p:txBody>
          <a:bodyPr numCol="2" anchor="ctr">
            <a:noAutofit/>
          </a:bodyPr>
          <a:lstStyle/>
          <a:p>
            <a:r>
              <a:rPr lang="en-US" sz="3000" dirty="0"/>
              <a:t>Sexual Assault</a:t>
            </a:r>
          </a:p>
          <a:p>
            <a:pPr lvl="0"/>
            <a:r>
              <a:rPr lang="en-US" sz="3000" dirty="0"/>
              <a:t>Physical Abuse</a:t>
            </a:r>
          </a:p>
          <a:p>
            <a:pPr lvl="0"/>
            <a:r>
              <a:rPr lang="en-US" sz="3000" dirty="0"/>
              <a:t>Verbal abuse</a:t>
            </a:r>
          </a:p>
          <a:p>
            <a:pPr lvl="0"/>
            <a:r>
              <a:rPr lang="en-US" sz="3000" dirty="0"/>
              <a:t>Domestic Violence</a:t>
            </a:r>
          </a:p>
          <a:p>
            <a:pPr lvl="0"/>
            <a:r>
              <a:rPr lang="en-US" sz="3000" dirty="0"/>
              <a:t>Neglect</a:t>
            </a:r>
          </a:p>
          <a:p>
            <a:pPr lvl="0"/>
            <a:r>
              <a:rPr lang="en-US" sz="3000" dirty="0"/>
              <a:t>Gun violence</a:t>
            </a:r>
          </a:p>
          <a:p>
            <a:pPr lvl="0"/>
            <a:r>
              <a:rPr lang="en-US" sz="3000" dirty="0"/>
              <a:t>Car accident</a:t>
            </a:r>
          </a:p>
          <a:p>
            <a:pPr lvl="0"/>
            <a:endParaRPr lang="en-US" sz="3000" dirty="0"/>
          </a:p>
          <a:p>
            <a:pPr lvl="0"/>
            <a:endParaRPr lang="en-US" sz="3000" dirty="0"/>
          </a:p>
          <a:p>
            <a:pPr lvl="0"/>
            <a:endParaRPr lang="en-US" sz="3000" dirty="0"/>
          </a:p>
          <a:p>
            <a:pPr marL="0" lvl="0" indent="0">
              <a:buNone/>
            </a:pPr>
            <a:endParaRPr lang="en-US" sz="3000" dirty="0"/>
          </a:p>
          <a:p>
            <a:pPr lvl="0"/>
            <a:r>
              <a:rPr lang="en-US" sz="3000" dirty="0"/>
              <a:t>Fire</a:t>
            </a:r>
          </a:p>
          <a:p>
            <a:pPr lvl="0"/>
            <a:r>
              <a:rPr lang="en-US" sz="3000" dirty="0"/>
              <a:t>Flood</a:t>
            </a:r>
          </a:p>
          <a:p>
            <a:pPr lvl="0"/>
            <a:r>
              <a:rPr lang="en-US" sz="3000" dirty="0"/>
              <a:t>Robbery</a:t>
            </a:r>
          </a:p>
          <a:p>
            <a:pPr lvl="0"/>
            <a:r>
              <a:rPr lang="en-US" sz="3000" dirty="0"/>
              <a:t>Physical Assault</a:t>
            </a:r>
          </a:p>
          <a:p>
            <a:pPr lvl="0"/>
            <a:r>
              <a:rPr lang="en-US" sz="3000" dirty="0"/>
              <a:t>Loss/Death </a:t>
            </a:r>
          </a:p>
          <a:p>
            <a:pPr lvl="0"/>
            <a:r>
              <a:rPr lang="en-US" sz="3000" dirty="0"/>
              <a:t>Disease</a:t>
            </a:r>
          </a:p>
          <a:p>
            <a:pPr lvl="0"/>
            <a:r>
              <a:rPr lang="en-US" sz="3000" dirty="0"/>
              <a:t>Divorce</a:t>
            </a:r>
          </a:p>
          <a:p>
            <a:pPr lvl="0"/>
            <a:r>
              <a:rPr lang="en-US" sz="3000" dirty="0"/>
              <a:t>Bullying</a:t>
            </a:r>
          </a:p>
        </p:txBody>
      </p:sp>
    </p:spTree>
    <p:extLst>
      <p:ext uri="{BB962C8B-B14F-4D97-AF65-F5344CB8AC3E}">
        <p14:creationId xmlns:p14="http://schemas.microsoft.com/office/powerpoint/2010/main" val="238777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224D76-ACDE-F449-8735-D8201E6C2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VERY brief trauma review: WHAT IT LOOKS LIKE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7F38F-E658-AD40-827F-20506036C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805" y="588936"/>
            <a:ext cx="6793880" cy="6400800"/>
          </a:xfrm>
        </p:spPr>
        <p:txBody>
          <a:bodyPr numCol="2" anchor="ctr">
            <a:noAutofit/>
          </a:bodyPr>
          <a:lstStyle/>
          <a:p>
            <a:pPr lvl="0"/>
            <a:r>
              <a:rPr lang="en-US" sz="2200" dirty="0"/>
              <a:t>Extreme sadness </a:t>
            </a:r>
          </a:p>
          <a:p>
            <a:pPr lvl="0"/>
            <a:r>
              <a:rPr lang="en-US" sz="2200" dirty="0"/>
              <a:t>Depression</a:t>
            </a:r>
          </a:p>
          <a:p>
            <a:pPr lvl="0"/>
            <a:r>
              <a:rPr lang="en-US" sz="2200" dirty="0"/>
              <a:t>Anxiety/fears</a:t>
            </a:r>
          </a:p>
          <a:p>
            <a:pPr lvl="0"/>
            <a:r>
              <a:rPr lang="en-US" sz="2200" dirty="0"/>
              <a:t>High levels of stress</a:t>
            </a:r>
          </a:p>
          <a:p>
            <a:pPr lvl="0"/>
            <a:r>
              <a:rPr lang="en-US" sz="2200" dirty="0"/>
              <a:t>Concentration problems</a:t>
            </a:r>
          </a:p>
          <a:p>
            <a:pPr lvl="0"/>
            <a:r>
              <a:rPr lang="en-US" sz="2200" dirty="0"/>
              <a:t>Sleep difficulties</a:t>
            </a:r>
          </a:p>
          <a:p>
            <a:pPr lvl="0"/>
            <a:r>
              <a:rPr lang="en-US" sz="2200" dirty="0"/>
              <a:t>Irritability </a:t>
            </a:r>
          </a:p>
          <a:p>
            <a:pPr lvl="0"/>
            <a:r>
              <a:rPr lang="en-US" sz="2200" dirty="0"/>
              <a:t>Detailed negative memories</a:t>
            </a:r>
          </a:p>
          <a:p>
            <a:pPr lvl="0"/>
            <a:r>
              <a:rPr lang="en-US" sz="2200" dirty="0"/>
              <a:t>Hyper-vigilance</a:t>
            </a:r>
          </a:p>
          <a:p>
            <a:pPr lvl="0"/>
            <a:r>
              <a:rPr lang="en-US" sz="2200" dirty="0"/>
              <a:t>Easily startled</a:t>
            </a:r>
          </a:p>
          <a:p>
            <a:pPr lvl="0"/>
            <a:r>
              <a:rPr lang="en-US" sz="2200" dirty="0"/>
              <a:t>Denial</a:t>
            </a:r>
          </a:p>
          <a:p>
            <a:pPr lvl="0"/>
            <a:r>
              <a:rPr lang="en-US" sz="2200" dirty="0"/>
              <a:t>Misperceptions or overreactions</a:t>
            </a:r>
          </a:p>
          <a:p>
            <a:pPr marL="0" lvl="0" indent="0">
              <a:buNone/>
            </a:pPr>
            <a:endParaRPr lang="en-US" sz="2200" dirty="0"/>
          </a:p>
          <a:p>
            <a:pPr marL="0" lvl="0" indent="0">
              <a:buNone/>
            </a:pPr>
            <a:endParaRPr lang="en-US" sz="2200" dirty="0"/>
          </a:p>
          <a:p>
            <a:pPr marL="0" lvl="0" indent="0">
              <a:buNone/>
            </a:pPr>
            <a:endParaRPr lang="en-US" sz="2200" dirty="0"/>
          </a:p>
          <a:p>
            <a:pPr lvl="0"/>
            <a:r>
              <a:rPr lang="en-US" sz="2200" dirty="0"/>
              <a:t>Feeling numbing</a:t>
            </a:r>
          </a:p>
          <a:p>
            <a:pPr lvl="0"/>
            <a:r>
              <a:rPr lang="en-US" sz="2200" dirty="0"/>
              <a:t>“Checking out”</a:t>
            </a:r>
          </a:p>
          <a:p>
            <a:pPr lvl="0"/>
            <a:r>
              <a:rPr lang="en-US" sz="2200" dirty="0"/>
              <a:t>Rage</a:t>
            </a:r>
          </a:p>
          <a:p>
            <a:pPr lvl="0"/>
            <a:r>
              <a:rPr lang="en-US" sz="2200" dirty="0"/>
              <a:t>Social isolation</a:t>
            </a:r>
          </a:p>
          <a:p>
            <a:pPr lvl="0"/>
            <a:r>
              <a:rPr lang="en-US" sz="2200" dirty="0"/>
              <a:t>Hopelessness</a:t>
            </a:r>
          </a:p>
          <a:p>
            <a:pPr lvl="0"/>
            <a:r>
              <a:rPr lang="en-US" sz="2200" dirty="0"/>
              <a:t>Helplessness</a:t>
            </a:r>
          </a:p>
          <a:p>
            <a:pPr lvl="0"/>
            <a:r>
              <a:rPr lang="en-US" sz="2200" dirty="0"/>
              <a:t>Significant changes in appetite</a:t>
            </a:r>
          </a:p>
          <a:p>
            <a:pPr lvl="0"/>
            <a:r>
              <a:rPr lang="en-US" sz="2200" dirty="0"/>
              <a:t>Chronic pain </a:t>
            </a:r>
          </a:p>
          <a:p>
            <a:pPr lvl="0"/>
            <a:r>
              <a:rPr lang="en-US" sz="2200" dirty="0"/>
              <a:t>Hallucinations</a:t>
            </a:r>
          </a:p>
          <a:p>
            <a:r>
              <a:rPr lang="en-US" sz="2200" dirty="0"/>
              <a:t>Chronic pain </a:t>
            </a:r>
          </a:p>
          <a:p>
            <a:r>
              <a:rPr lang="en-US" sz="2200" dirty="0"/>
              <a:t>Hallucinations</a:t>
            </a:r>
          </a:p>
          <a:p>
            <a:r>
              <a:rPr lang="en-US" sz="2200" dirty="0"/>
              <a:t>Unhelpful thinking patterns</a:t>
            </a:r>
            <a:br>
              <a:rPr lang="en-US" sz="2200" dirty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92425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224D76-ACDE-F449-8735-D8201E6C2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 dirty="0" err="1">
                <a:solidFill>
                  <a:srgbClr val="FFFFFF"/>
                </a:solidFill>
              </a:rPr>
              <a:t>COMMoN</a:t>
            </a:r>
            <a:r>
              <a:rPr lang="en-US" sz="3000" dirty="0">
                <a:solidFill>
                  <a:srgbClr val="FFFFFF"/>
                </a:solidFill>
              </a:rPr>
              <a:t> </a:t>
            </a:r>
            <a:br>
              <a:rPr lang="en-US" sz="3000" dirty="0">
                <a:solidFill>
                  <a:srgbClr val="FFFFFF"/>
                </a:solidFill>
              </a:rPr>
            </a:br>
            <a:r>
              <a:rPr lang="en-US" sz="3000" dirty="0">
                <a:solidFill>
                  <a:srgbClr val="FFFFFF"/>
                </a:solidFill>
              </a:rPr>
              <a:t>“I AM’s”?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7F38F-E658-AD40-827F-20506036C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805" y="1101755"/>
            <a:ext cx="6001037" cy="4654489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4500" b="1" dirty="0">
                <a:solidFill>
                  <a:srgbClr val="468091"/>
                </a:solidFill>
              </a:rPr>
              <a:t>What are some common “I am” statements that you have heard from trauma survivors? 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201808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224D76-ACDE-F449-8735-D8201E6C2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WHAT NOW?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7F38F-E658-AD40-827F-20506036C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0778" y="717484"/>
            <a:ext cx="6328930" cy="5423031"/>
          </a:xfrm>
        </p:spPr>
        <p:txBody>
          <a:bodyPr anchor="ctr">
            <a:normAutofit/>
          </a:bodyPr>
          <a:lstStyle/>
          <a:p>
            <a:pPr marL="514350" indent="-514350">
              <a:lnSpc>
                <a:spcPct val="150000"/>
              </a:lnSpc>
              <a:buAutoNum type="arabicParenR"/>
            </a:pPr>
            <a:r>
              <a:rPr lang="en-US" sz="3500" dirty="0">
                <a:solidFill>
                  <a:schemeClr val="tx1"/>
                </a:solidFill>
              </a:rPr>
              <a:t>Seek Additional Support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en-US" sz="3500" dirty="0">
                <a:solidFill>
                  <a:schemeClr val="tx1"/>
                </a:solidFill>
              </a:rPr>
              <a:t>Recognize the “I am” statements 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en-US" sz="3500" dirty="0">
                <a:solidFill>
                  <a:schemeClr val="tx1"/>
                </a:solidFill>
              </a:rPr>
              <a:t>Manage the “I am” statements</a:t>
            </a:r>
          </a:p>
        </p:txBody>
      </p:sp>
    </p:spTree>
    <p:extLst>
      <p:ext uri="{BB962C8B-B14F-4D97-AF65-F5344CB8AC3E}">
        <p14:creationId xmlns:p14="http://schemas.microsoft.com/office/powerpoint/2010/main" val="3731795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224D76-ACDE-F449-8735-D8201E6C2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Lie detector</a:t>
            </a:r>
            <a:br>
              <a:rPr lang="en-US" sz="3000" dirty="0">
                <a:solidFill>
                  <a:srgbClr val="FFFFFF"/>
                </a:solidFill>
              </a:rPr>
            </a:br>
            <a:r>
              <a:rPr lang="en-US" sz="3000" dirty="0">
                <a:solidFill>
                  <a:srgbClr val="FFFFFF"/>
                </a:solidFill>
              </a:rPr>
              <a:t>Step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7F38F-E658-AD40-827F-20506036C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0778" y="717484"/>
            <a:ext cx="6328930" cy="5423031"/>
          </a:xfrm>
        </p:spPr>
        <p:txBody>
          <a:bodyPr anchor="ctr">
            <a:normAutofit/>
          </a:bodyPr>
          <a:lstStyle/>
          <a:p>
            <a:pPr marL="514350" indent="-514350">
              <a:lnSpc>
                <a:spcPct val="150000"/>
              </a:lnSpc>
              <a:buAutoNum type="arabicParenR"/>
            </a:pPr>
            <a:r>
              <a:rPr lang="en-US" sz="3500" dirty="0">
                <a:solidFill>
                  <a:schemeClr val="tx1"/>
                </a:solidFill>
              </a:rPr>
              <a:t>Take time to write out all of your unhelpful statements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en-US" sz="3500" dirty="0">
                <a:solidFill>
                  <a:schemeClr val="tx1"/>
                </a:solidFill>
              </a:rPr>
              <a:t>Begin to group them together by type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en-US" sz="3500" dirty="0">
                <a:solidFill>
                  <a:schemeClr val="tx1"/>
                </a:solidFill>
              </a:rPr>
              <a:t>Notice if there are any similarities or patterns</a:t>
            </a:r>
          </a:p>
        </p:txBody>
      </p:sp>
    </p:spTree>
    <p:extLst>
      <p:ext uri="{BB962C8B-B14F-4D97-AF65-F5344CB8AC3E}">
        <p14:creationId xmlns:p14="http://schemas.microsoft.com/office/powerpoint/2010/main" val="200534937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432</Words>
  <Application>Microsoft Office PowerPoint</Application>
  <PresentationFormat>Widescreen</PresentationFormat>
  <Paragraphs>106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Parcel</vt:lpstr>
      <vt:lpstr>“I am…______!” Overcoming mental roadblocks after trauma</vt:lpstr>
      <vt:lpstr>WHO AM I? </vt:lpstr>
      <vt:lpstr>VERY brief trauma review: WHAT </vt:lpstr>
      <vt:lpstr>VERY brief trauma review: WHO </vt:lpstr>
      <vt:lpstr>VERY brief trauma review: TYPES </vt:lpstr>
      <vt:lpstr>VERY brief trauma review: WHAT IT LOOKS LIKE </vt:lpstr>
      <vt:lpstr>COMMoN  “I AM’s”?</vt:lpstr>
      <vt:lpstr>WHAT NOW? </vt:lpstr>
      <vt:lpstr>Lie detector Step 1</vt:lpstr>
      <vt:lpstr>Lie detector Step 2</vt:lpstr>
      <vt:lpstr>Managing through DEFUSION</vt:lpstr>
      <vt:lpstr>OTHER HELPFUL TIPS</vt:lpstr>
      <vt:lpstr>Question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am…______! Overcoming mental roadblocks after trauma</dc:title>
  <dc:creator>Corinne Brodnicki</dc:creator>
  <cp:lastModifiedBy>Tiffany Loeffler</cp:lastModifiedBy>
  <cp:revision>19</cp:revision>
  <dcterms:created xsi:type="dcterms:W3CDTF">2019-08-20T16:19:42Z</dcterms:created>
  <dcterms:modified xsi:type="dcterms:W3CDTF">2019-08-30T03:04:14Z</dcterms:modified>
</cp:coreProperties>
</file>